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67" r:id="rId2"/>
    <p:sldMasterId id="2147483663" r:id="rId3"/>
    <p:sldMasterId id="2147483665" r:id="rId4"/>
  </p:sldMasterIdLst>
  <p:notesMasterIdLst>
    <p:notesMasterId r:id="rId24"/>
  </p:notesMasterIdLst>
  <p:handoutMasterIdLst>
    <p:handoutMasterId r:id="rId25"/>
  </p:handoutMasterIdLst>
  <p:sldIdLst>
    <p:sldId id="351" r:id="rId5"/>
    <p:sldId id="379" r:id="rId6"/>
    <p:sldId id="380" r:id="rId7"/>
    <p:sldId id="381" r:id="rId8"/>
    <p:sldId id="389" r:id="rId9"/>
    <p:sldId id="382" r:id="rId10"/>
    <p:sldId id="370" r:id="rId11"/>
    <p:sldId id="372" r:id="rId12"/>
    <p:sldId id="373" r:id="rId13"/>
    <p:sldId id="374" r:id="rId14"/>
    <p:sldId id="398" r:id="rId15"/>
    <p:sldId id="399" r:id="rId16"/>
    <p:sldId id="394" r:id="rId17"/>
    <p:sldId id="393" r:id="rId18"/>
    <p:sldId id="385" r:id="rId19"/>
    <p:sldId id="397" r:id="rId20"/>
    <p:sldId id="390" r:id="rId21"/>
    <p:sldId id="384" r:id="rId22"/>
    <p:sldId id="400" r:id="rId23"/>
  </p:sldIdLst>
  <p:sldSz cx="9144000" cy="6858000" type="screen4x3"/>
  <p:notesSz cx="7102475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602"/>
    <a:srgbClr val="F0AC0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2437" autoAdjust="0"/>
  </p:normalViewPr>
  <p:slideViewPr>
    <p:cSldViewPr>
      <p:cViewPr>
        <p:scale>
          <a:sx n="70" d="100"/>
          <a:sy n="70" d="100"/>
        </p:scale>
        <p:origin x="-438" y="-144"/>
      </p:cViewPr>
      <p:guideLst>
        <p:guide orient="horz" pos="3714"/>
        <p:guide orient="horz" pos="429"/>
        <p:guide orient="horz" pos="947"/>
        <p:guide orient="horz" pos="3430"/>
        <p:guide orient="horz" pos="845"/>
        <p:guide orient="horz" pos="3866"/>
        <p:guide pos="358"/>
        <p:guide pos="5405"/>
        <p:guide pos="3111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933EC82-7687-468A-9A99-AACDCD2A08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5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7A7EAA2-DB24-468F-B48A-348EEAD96E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FFBDB-0E49-4345-A0AA-51BE9DC824AC}" type="slidenum">
              <a:rPr lang="en-GB"/>
              <a:pPr/>
              <a:t>2</a:t>
            </a:fld>
            <a:endParaRPr lang="en-GB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FFBDB-0E49-4345-A0AA-51BE9DC824AC}" type="slidenum">
              <a:rPr lang="en-GB"/>
              <a:pPr/>
              <a:t>3</a:t>
            </a:fld>
            <a:endParaRPr lang="en-GB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FFBDB-0E49-4345-A0AA-51BE9DC824AC}" type="slidenum">
              <a:rPr lang="en-GB"/>
              <a:pPr/>
              <a:t>4</a:t>
            </a:fld>
            <a:endParaRPr lang="en-GB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1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1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1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11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1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1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6100" y="608013"/>
            <a:ext cx="5754688" cy="1236662"/>
          </a:xfrm>
        </p:spPr>
        <p:txBody>
          <a:bodyPr anchor="t"/>
          <a:lstStyle>
            <a:lvl1pPr>
              <a:lnSpc>
                <a:spcPct val="8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  <a:endParaRPr lang="sv-SE" noProof="0" dirty="0" smtClean="0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5150" y="2097088"/>
            <a:ext cx="4511675" cy="75565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  <a:endParaRPr lang="sv-SE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4475" y="6253163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2012-12-17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723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AF5-297C-4CCF-809A-0F1212A6261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516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3688" y="382588"/>
            <a:ext cx="2057400" cy="57102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382588"/>
            <a:ext cx="6021388" cy="5710237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84A37-4B51-43D4-A849-D47B874689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5904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124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99363" name="Freeform 3"/>
          <p:cNvSpPr>
            <a:spLocks/>
          </p:cNvSpPr>
          <p:nvPr userDrawn="1"/>
        </p:nvSpPr>
        <p:spPr bwMode="auto">
          <a:xfrm>
            <a:off x="358775" y="355600"/>
            <a:ext cx="8432800" cy="6146800"/>
          </a:xfrm>
          <a:custGeom>
            <a:avLst/>
            <a:gdLst>
              <a:gd name="T0" fmla="*/ 3786 w 5312"/>
              <a:gd name="T1" fmla="*/ 3872 h 3872"/>
              <a:gd name="T2" fmla="*/ 5104 w 5312"/>
              <a:gd name="T3" fmla="*/ 3872 h 3872"/>
              <a:gd name="T4" fmla="*/ 5275 w 5312"/>
              <a:gd name="T5" fmla="*/ 3872 h 3872"/>
              <a:gd name="T6" fmla="*/ 5311 w 5312"/>
              <a:gd name="T7" fmla="*/ 3828 h 3872"/>
              <a:gd name="T8" fmla="*/ 5311 w 5312"/>
              <a:gd name="T9" fmla="*/ 3775 h 3872"/>
              <a:gd name="T10" fmla="*/ 5312 w 5312"/>
              <a:gd name="T11" fmla="*/ 0 h 3872"/>
              <a:gd name="T12" fmla="*/ 0 w 5312"/>
              <a:gd name="T13" fmla="*/ 0 h 3872"/>
              <a:gd name="T14" fmla="*/ 0 w 5312"/>
              <a:gd name="T15" fmla="*/ 3632 h 3872"/>
              <a:gd name="T16" fmla="*/ 3786 w 5312"/>
              <a:gd name="T17" fmla="*/ 3632 h 3872"/>
              <a:gd name="T18" fmla="*/ 3786 w 5312"/>
              <a:gd name="T19" fmla="*/ 3872 h 3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12" h="3872">
                <a:moveTo>
                  <a:pt x="3786" y="3872"/>
                </a:moveTo>
                <a:lnTo>
                  <a:pt x="5104" y="3872"/>
                </a:lnTo>
                <a:lnTo>
                  <a:pt x="5275" y="3872"/>
                </a:lnTo>
                <a:cubicBezTo>
                  <a:pt x="5307" y="3870"/>
                  <a:pt x="5311" y="3853"/>
                  <a:pt x="5311" y="3828"/>
                </a:cubicBezTo>
                <a:lnTo>
                  <a:pt x="5311" y="3775"/>
                </a:lnTo>
                <a:lnTo>
                  <a:pt x="5312" y="0"/>
                </a:lnTo>
                <a:lnTo>
                  <a:pt x="0" y="0"/>
                </a:lnTo>
                <a:lnTo>
                  <a:pt x="0" y="3632"/>
                </a:lnTo>
                <a:lnTo>
                  <a:pt x="3786" y="3632"/>
                </a:lnTo>
                <a:lnTo>
                  <a:pt x="3786" y="3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6100" y="608013"/>
            <a:ext cx="5754688" cy="1236662"/>
          </a:xfrm>
        </p:spPr>
        <p:txBody>
          <a:bodyPr anchor="t"/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CLICK TO EDIT MASTER TITLE STYLE</a:t>
            </a:r>
            <a:endParaRPr lang="sv-SE" noProof="0" dirty="0" smtClean="0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5150" y="2097088"/>
            <a:ext cx="4511675" cy="75565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</a:p>
        </p:txBody>
      </p:sp>
      <p:grpSp>
        <p:nvGrpSpPr>
          <p:cNvPr id="39936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67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9368" name="Rectangle 8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9369" name="Rectangle 9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9370" name="Rectangle 10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99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4475" y="624240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2012-12-17</a:t>
            </a:r>
            <a:endParaRPr lang="sv-SE"/>
          </a:p>
        </p:txBody>
      </p:sp>
      <p:sp>
        <p:nvSpPr>
          <p:cNvPr id="399372" name="Freeform 12"/>
          <p:cNvSpPr>
            <a:spLocks/>
          </p:cNvSpPr>
          <p:nvPr userDrawn="1"/>
        </p:nvSpPr>
        <p:spPr bwMode="auto">
          <a:xfrm>
            <a:off x="6438900" y="5635625"/>
            <a:ext cx="2286000" cy="796925"/>
          </a:xfrm>
          <a:custGeom>
            <a:avLst/>
            <a:gdLst>
              <a:gd name="T0" fmla="*/ 0 w 1440"/>
              <a:gd name="T1" fmla="*/ 502 h 502"/>
              <a:gd name="T2" fmla="*/ 1245 w 1440"/>
              <a:gd name="T3" fmla="*/ 502 h 502"/>
              <a:gd name="T4" fmla="*/ 1405 w 1440"/>
              <a:gd name="T5" fmla="*/ 502 h 502"/>
              <a:gd name="T6" fmla="*/ 1439 w 1440"/>
              <a:gd name="T7" fmla="*/ 458 h 502"/>
              <a:gd name="T8" fmla="*/ 1439 w 1440"/>
              <a:gd name="T9" fmla="*/ 405 h 502"/>
              <a:gd name="T10" fmla="*/ 1440 w 1440"/>
              <a:gd name="T11" fmla="*/ 0 h 502"/>
              <a:gd name="T12" fmla="*/ 0 w 1440"/>
              <a:gd name="T13" fmla="*/ 0 h 502"/>
              <a:gd name="T14" fmla="*/ 0 w 1440"/>
              <a:gd name="T15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0" h="502">
                <a:moveTo>
                  <a:pt x="0" y="502"/>
                </a:moveTo>
                <a:lnTo>
                  <a:pt x="1245" y="502"/>
                </a:lnTo>
                <a:lnTo>
                  <a:pt x="1405" y="502"/>
                </a:lnTo>
                <a:cubicBezTo>
                  <a:pt x="1435" y="500"/>
                  <a:pt x="1439" y="483"/>
                  <a:pt x="1439" y="458"/>
                </a:cubicBezTo>
                <a:lnTo>
                  <a:pt x="1439" y="405"/>
                </a:lnTo>
                <a:lnTo>
                  <a:pt x="1440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txtAssignmentNo"/>
          <p:cNvSpPr txBox="1"/>
          <p:nvPr userDrawn="1"/>
        </p:nvSpPr>
        <p:spPr>
          <a:xfrm>
            <a:off x="2771800" y="6242400"/>
            <a:ext cx="212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 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3" y="5708650"/>
            <a:ext cx="2133600" cy="673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85A28-155A-4392-960B-A315E55CD4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396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6B0FF1-F0C0-4340-A9A6-39151F90EEA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255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0373B-CE62-4447-9F9A-D1BAE23B989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19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2B69D-B922-424A-890F-02BED56A753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9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03EB7-8766-47A6-B120-84B320E9BFA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83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7B63B-AAFF-43EB-9186-25F0465AE0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345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7214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D4D937-33AF-40FD-A900-F225AF5FD7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065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85A28-155A-4392-960B-A315E55CD4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06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59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0888-B9B7-4C7F-919F-F07CE02762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118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AF5-297C-4CCF-809A-0F1212A6261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778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3688" y="382588"/>
            <a:ext cx="2057400" cy="57102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382588"/>
            <a:ext cx="6021388" cy="5710237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84A37-4B51-43D4-A849-D47B874689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159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TitleP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6"/>
          <a:stretch>
            <a:fillRect/>
          </a:stretch>
        </p:blipFill>
        <p:spPr>
          <a:xfrm>
            <a:off x="323850" y="379413"/>
            <a:ext cx="8496300" cy="6118423"/>
          </a:xfrm>
          <a:prstGeom prst="rect">
            <a:avLst/>
          </a:prstGeom>
        </p:spPr>
      </p:pic>
      <p:sp>
        <p:nvSpPr>
          <p:cNvPr id="395266" name="Freeform 2"/>
          <p:cNvSpPr>
            <a:spLocks/>
          </p:cNvSpPr>
          <p:nvPr userDrawn="1"/>
        </p:nvSpPr>
        <p:spPr bwMode="auto">
          <a:xfrm>
            <a:off x="3851275" y="622300"/>
            <a:ext cx="4730750" cy="2730500"/>
          </a:xfrm>
          <a:custGeom>
            <a:avLst/>
            <a:gdLst>
              <a:gd name="T0" fmla="*/ 1655 w 2980"/>
              <a:gd name="T1" fmla="*/ 1718 h 1720"/>
              <a:gd name="T2" fmla="*/ 2773 w 2980"/>
              <a:gd name="T3" fmla="*/ 1720 h 1720"/>
              <a:gd name="T4" fmla="*/ 2944 w 2980"/>
              <a:gd name="T5" fmla="*/ 1720 h 1720"/>
              <a:gd name="T6" fmla="*/ 2980 w 2980"/>
              <a:gd name="T7" fmla="*/ 1676 h 1720"/>
              <a:gd name="T8" fmla="*/ 2980 w 2980"/>
              <a:gd name="T9" fmla="*/ 1623 h 1720"/>
              <a:gd name="T10" fmla="*/ 2980 w 2980"/>
              <a:gd name="T11" fmla="*/ 0 h 1720"/>
              <a:gd name="T12" fmla="*/ 0 w 2980"/>
              <a:gd name="T13" fmla="*/ 0 h 1720"/>
              <a:gd name="T14" fmla="*/ 1 w 2980"/>
              <a:gd name="T15" fmla="*/ 1440 h 1720"/>
              <a:gd name="T16" fmla="*/ 1656 w 2980"/>
              <a:gd name="T17" fmla="*/ 1440 h 1720"/>
              <a:gd name="T18" fmla="*/ 1655 w 2980"/>
              <a:gd name="T19" fmla="*/ 171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0" h="1720">
                <a:moveTo>
                  <a:pt x="1655" y="1718"/>
                </a:moveTo>
                <a:lnTo>
                  <a:pt x="2773" y="1720"/>
                </a:lnTo>
                <a:lnTo>
                  <a:pt x="2944" y="1720"/>
                </a:lnTo>
                <a:cubicBezTo>
                  <a:pt x="2976" y="1718"/>
                  <a:pt x="2980" y="1701"/>
                  <a:pt x="2980" y="1676"/>
                </a:cubicBezTo>
                <a:lnTo>
                  <a:pt x="2980" y="1623"/>
                </a:lnTo>
                <a:lnTo>
                  <a:pt x="2980" y="0"/>
                </a:lnTo>
                <a:lnTo>
                  <a:pt x="0" y="0"/>
                </a:lnTo>
                <a:lnTo>
                  <a:pt x="1" y="1440"/>
                </a:lnTo>
                <a:lnTo>
                  <a:pt x="1656" y="1440"/>
                </a:lnTo>
                <a:lnTo>
                  <a:pt x="1655" y="1718"/>
                </a:lnTo>
                <a:close/>
              </a:path>
            </a:pathLst>
          </a:custGeom>
          <a:solidFill>
            <a:schemeClr val="accent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39526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526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5269" name="Rectangle 5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5270" name="Rectangle 6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5271" name="Rectangle 7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952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13188" y="741363"/>
            <a:ext cx="4464050" cy="849312"/>
          </a:xfrm>
        </p:spPr>
        <p:txBody>
          <a:bodyPr/>
          <a:lstStyle>
            <a:lvl1pPr>
              <a:lnSpc>
                <a:spcPct val="85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52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1635125"/>
            <a:ext cx="4464050" cy="56973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</a:p>
        </p:txBody>
      </p:sp>
      <p:sp>
        <p:nvSpPr>
          <p:cNvPr id="395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24000" y="2492895"/>
            <a:ext cx="2133600" cy="2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2012-12-17</a:t>
            </a:r>
            <a:endParaRPr lang="sv-SE"/>
          </a:p>
        </p:txBody>
      </p:sp>
      <p:sp>
        <p:nvSpPr>
          <p:cNvPr id="395275" name="Freeform 11"/>
          <p:cNvSpPr>
            <a:spLocks/>
          </p:cNvSpPr>
          <p:nvPr userDrawn="1"/>
        </p:nvSpPr>
        <p:spPr bwMode="auto">
          <a:xfrm>
            <a:off x="6545263" y="2595563"/>
            <a:ext cx="1979612" cy="693737"/>
          </a:xfrm>
          <a:custGeom>
            <a:avLst/>
            <a:gdLst>
              <a:gd name="T0" fmla="*/ 0 w 1247"/>
              <a:gd name="T1" fmla="*/ 435 h 437"/>
              <a:gd name="T2" fmla="*/ 1053 w 1247"/>
              <a:gd name="T3" fmla="*/ 437 h 437"/>
              <a:gd name="T4" fmla="*/ 1213 w 1247"/>
              <a:gd name="T5" fmla="*/ 437 h 437"/>
              <a:gd name="T6" fmla="*/ 1247 w 1247"/>
              <a:gd name="T7" fmla="*/ 393 h 437"/>
              <a:gd name="T8" fmla="*/ 1247 w 1247"/>
              <a:gd name="T9" fmla="*/ 340 h 437"/>
              <a:gd name="T10" fmla="*/ 1247 w 1247"/>
              <a:gd name="T11" fmla="*/ 0 h 437"/>
              <a:gd name="T12" fmla="*/ 1 w 1247"/>
              <a:gd name="T13" fmla="*/ 0 h 437"/>
              <a:gd name="T14" fmla="*/ 0 w 1247"/>
              <a:gd name="T15" fmla="*/ 43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7" h="437">
                <a:moveTo>
                  <a:pt x="0" y="435"/>
                </a:moveTo>
                <a:lnTo>
                  <a:pt x="1053" y="437"/>
                </a:lnTo>
                <a:lnTo>
                  <a:pt x="1213" y="437"/>
                </a:lnTo>
                <a:cubicBezTo>
                  <a:pt x="1243" y="435"/>
                  <a:pt x="1247" y="418"/>
                  <a:pt x="1247" y="393"/>
                </a:cubicBezTo>
                <a:lnTo>
                  <a:pt x="1247" y="340"/>
                </a:lnTo>
                <a:lnTo>
                  <a:pt x="1247" y="0"/>
                </a:lnTo>
                <a:lnTo>
                  <a:pt x="1" y="0"/>
                </a:lnTo>
                <a:lnTo>
                  <a:pt x="0" y="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txtAssignmentNo"/>
          <p:cNvSpPr txBox="1"/>
          <p:nvPr userDrawn="1"/>
        </p:nvSpPr>
        <p:spPr>
          <a:xfrm>
            <a:off x="3923090" y="2267762"/>
            <a:ext cx="2017062" cy="276999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90" y="2660652"/>
            <a:ext cx="1830387" cy="5762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22D9A-B1B2-4BF5-A923-29D9B2CBA9F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3347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8A709-BBD8-4AB9-81BD-0694AFD0E33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649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71A35-E98A-4642-83CF-775B0B04AE8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101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B81216-A869-47CB-9D86-56F7A940650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59054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43AD6-ACA9-40DD-980E-2243F59E989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81763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50FB0-54F7-40AA-9230-2B481F69629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22002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6B0FF1-F0C0-4340-A9A6-39151F90EEA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96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7A81F-F7F6-419D-92AE-A8B4FE05984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142126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A464B-38E0-4808-B14E-586F290D52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176265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0A01B0-5EE0-43EB-9E7D-E448E88ADE2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35576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2100" y="273050"/>
            <a:ext cx="2057400" cy="5819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273050"/>
            <a:ext cx="6019800" cy="581977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616B8-0D0B-4759-8DEB-1A290380766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13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Freeform 2"/>
          <p:cNvSpPr>
            <a:spLocks/>
          </p:cNvSpPr>
          <p:nvPr userDrawn="1"/>
        </p:nvSpPr>
        <p:spPr bwMode="auto">
          <a:xfrm>
            <a:off x="358775" y="355600"/>
            <a:ext cx="8432800" cy="6146800"/>
          </a:xfrm>
          <a:custGeom>
            <a:avLst/>
            <a:gdLst>
              <a:gd name="T0" fmla="*/ 3786 w 5312"/>
              <a:gd name="T1" fmla="*/ 3872 h 3872"/>
              <a:gd name="T2" fmla="*/ 5104 w 5312"/>
              <a:gd name="T3" fmla="*/ 3872 h 3872"/>
              <a:gd name="T4" fmla="*/ 5275 w 5312"/>
              <a:gd name="T5" fmla="*/ 3872 h 3872"/>
              <a:gd name="T6" fmla="*/ 5311 w 5312"/>
              <a:gd name="T7" fmla="*/ 3828 h 3872"/>
              <a:gd name="T8" fmla="*/ 5311 w 5312"/>
              <a:gd name="T9" fmla="*/ 3775 h 3872"/>
              <a:gd name="T10" fmla="*/ 5312 w 5312"/>
              <a:gd name="T11" fmla="*/ 0 h 3872"/>
              <a:gd name="T12" fmla="*/ 0 w 5312"/>
              <a:gd name="T13" fmla="*/ 0 h 3872"/>
              <a:gd name="T14" fmla="*/ 0 w 5312"/>
              <a:gd name="T15" fmla="*/ 3632 h 3872"/>
              <a:gd name="T16" fmla="*/ 3786 w 5312"/>
              <a:gd name="T17" fmla="*/ 3632 h 3872"/>
              <a:gd name="T18" fmla="*/ 3786 w 5312"/>
              <a:gd name="T19" fmla="*/ 3872 h 3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12" h="3872">
                <a:moveTo>
                  <a:pt x="3786" y="3872"/>
                </a:moveTo>
                <a:lnTo>
                  <a:pt x="5104" y="3872"/>
                </a:lnTo>
                <a:lnTo>
                  <a:pt x="5275" y="3872"/>
                </a:lnTo>
                <a:cubicBezTo>
                  <a:pt x="5307" y="3870"/>
                  <a:pt x="5311" y="3853"/>
                  <a:pt x="5311" y="3828"/>
                </a:cubicBezTo>
                <a:lnTo>
                  <a:pt x="5311" y="3775"/>
                </a:lnTo>
                <a:lnTo>
                  <a:pt x="5312" y="0"/>
                </a:lnTo>
                <a:lnTo>
                  <a:pt x="0" y="0"/>
                </a:lnTo>
                <a:lnTo>
                  <a:pt x="0" y="3632"/>
                </a:lnTo>
                <a:lnTo>
                  <a:pt x="3786" y="3632"/>
                </a:lnTo>
                <a:lnTo>
                  <a:pt x="3786" y="3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97316" name="Freeform 4"/>
          <p:cNvSpPr>
            <a:spLocks/>
          </p:cNvSpPr>
          <p:nvPr userDrawn="1"/>
        </p:nvSpPr>
        <p:spPr bwMode="auto">
          <a:xfrm>
            <a:off x="6438900" y="5635625"/>
            <a:ext cx="2286000" cy="796925"/>
          </a:xfrm>
          <a:custGeom>
            <a:avLst/>
            <a:gdLst>
              <a:gd name="T0" fmla="*/ 0 w 1440"/>
              <a:gd name="T1" fmla="*/ 502 h 502"/>
              <a:gd name="T2" fmla="*/ 1245 w 1440"/>
              <a:gd name="T3" fmla="*/ 502 h 502"/>
              <a:gd name="T4" fmla="*/ 1405 w 1440"/>
              <a:gd name="T5" fmla="*/ 502 h 502"/>
              <a:gd name="T6" fmla="*/ 1439 w 1440"/>
              <a:gd name="T7" fmla="*/ 458 h 502"/>
              <a:gd name="T8" fmla="*/ 1439 w 1440"/>
              <a:gd name="T9" fmla="*/ 405 h 502"/>
              <a:gd name="T10" fmla="*/ 1440 w 1440"/>
              <a:gd name="T11" fmla="*/ 0 h 502"/>
              <a:gd name="T12" fmla="*/ 0 w 1440"/>
              <a:gd name="T13" fmla="*/ 0 h 502"/>
              <a:gd name="T14" fmla="*/ 0 w 1440"/>
              <a:gd name="T15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0" h="502">
                <a:moveTo>
                  <a:pt x="0" y="502"/>
                </a:moveTo>
                <a:lnTo>
                  <a:pt x="1245" y="502"/>
                </a:lnTo>
                <a:lnTo>
                  <a:pt x="1405" y="502"/>
                </a:lnTo>
                <a:cubicBezTo>
                  <a:pt x="1435" y="500"/>
                  <a:pt x="1439" y="483"/>
                  <a:pt x="1439" y="458"/>
                </a:cubicBezTo>
                <a:lnTo>
                  <a:pt x="1439" y="405"/>
                </a:lnTo>
                <a:lnTo>
                  <a:pt x="1440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39731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7318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7319" name="Rectangle 7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7320" name="Rectangle 8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7321" name="Rectangle 9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9732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7323" name="Rectangle 11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7324" name="Rectangle 12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7325" name="Rectangle 13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7326" name="Rectangle 14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97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5091113" y="608013"/>
            <a:ext cx="3441700" cy="1236662"/>
          </a:xfrm>
        </p:spPr>
        <p:txBody>
          <a:bodyPr anchor="t"/>
          <a:lstStyle>
            <a:lvl1pPr>
              <a:lnSpc>
                <a:spcPct val="90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7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102225" y="1939925"/>
            <a:ext cx="3430588" cy="696913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</a:p>
        </p:txBody>
      </p:sp>
      <p:sp>
        <p:nvSpPr>
          <p:cNvPr id="397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650" y="62420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2012-12-17</a:t>
            </a:r>
            <a:endParaRPr lang="sv-SE" dirty="0"/>
          </a:p>
        </p:txBody>
      </p:sp>
      <p:sp>
        <p:nvSpPr>
          <p:cNvPr id="21" name="txtAssignmentNo"/>
          <p:cNvSpPr txBox="1"/>
          <p:nvPr userDrawn="1"/>
        </p:nvSpPr>
        <p:spPr>
          <a:xfrm>
            <a:off x="2771800" y="6242400"/>
            <a:ext cx="212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 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4" name="WSPLogo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3" y="5708650"/>
            <a:ext cx="2133600" cy="673100"/>
          </a:xfrm>
          <a:prstGeom prst="rect">
            <a:avLst/>
          </a:prstGeom>
        </p:spPr>
      </p:pic>
      <p:pic>
        <p:nvPicPr>
          <p:cNvPr id="6" name="PictureTitlePag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8"/>
          <a:stretch>
            <a:fillRect/>
          </a:stretch>
        </p:blipFill>
        <p:spPr>
          <a:xfrm>
            <a:off x="617538" y="687391"/>
            <a:ext cx="4311650" cy="4755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61C1-ACD4-4A5F-953D-78F391B91A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8096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B4DFCE-9BD5-45BF-B354-67A5C417419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453336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243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3990975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13275" y="1419225"/>
            <a:ext cx="3990975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6C82AC-0D05-477E-AE7B-1275C355E83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620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08A440-3734-4A0D-801E-10C971E29D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3092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A6C9B-E50D-4F34-9D70-92A20921367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6801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0373B-CE62-4447-9F9A-D1BAE23B989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4722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0C779-FAA4-404B-8646-87DAC273221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253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EDC819-F106-4B5B-BDF0-B7AA68E18DE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992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E9BC2F-A5B2-4C0D-9AF0-B926B160B39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3330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B9E165-41B4-4D60-9883-525A91E956A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226331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70663" y="1412776"/>
            <a:ext cx="2033587" cy="468004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1412776"/>
            <a:ext cx="5948363" cy="4680049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EDCA49-3FB5-4DEB-AB14-0CDA9AA61DE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8361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2B69D-B922-424A-890F-02BED56A753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33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03EB7-8766-47A6-B120-84B320E9BFA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903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7B63B-AAFF-43EB-9186-25F0465AE0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44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7214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D4D937-33AF-40FD-A900-F225AF5FD7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0762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59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0888-B9B7-4C7F-919F-F07CE02762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246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6862" y="6165850"/>
            <a:ext cx="9366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C93243D-AF22-4AB8-8260-9B7A2CFFBD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825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61658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2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eaLnBrk="1" fontAlgn="base" hangingPunct="1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630000" indent="-261938" algn="l" rtl="0" eaLnBrk="1" fontAlgn="base" hangingPunct="1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80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Freeform 2"/>
          <p:cNvSpPr>
            <a:spLocks/>
          </p:cNvSpPr>
          <p:nvPr/>
        </p:nvSpPr>
        <p:spPr bwMode="auto">
          <a:xfrm>
            <a:off x="358775" y="355600"/>
            <a:ext cx="8432800" cy="6148388"/>
          </a:xfrm>
          <a:custGeom>
            <a:avLst/>
            <a:gdLst>
              <a:gd name="T0" fmla="*/ 4376 w 5312"/>
              <a:gd name="T1" fmla="*/ 3871 h 3873"/>
              <a:gd name="T2" fmla="*/ 5104 w 5312"/>
              <a:gd name="T3" fmla="*/ 3872 h 3873"/>
              <a:gd name="T4" fmla="*/ 5143 w 5312"/>
              <a:gd name="T5" fmla="*/ 3873 h 3873"/>
              <a:gd name="T6" fmla="*/ 5176 w 5312"/>
              <a:gd name="T7" fmla="*/ 3828 h 3873"/>
              <a:gd name="T8" fmla="*/ 5176 w 5312"/>
              <a:gd name="T9" fmla="*/ 3648 h 3873"/>
              <a:gd name="T10" fmla="*/ 5312 w 5312"/>
              <a:gd name="T11" fmla="*/ 3648 h 3873"/>
              <a:gd name="T12" fmla="*/ 5312 w 5312"/>
              <a:gd name="T13" fmla="*/ 0 h 3873"/>
              <a:gd name="T14" fmla="*/ 0 w 5312"/>
              <a:gd name="T15" fmla="*/ 0 h 3873"/>
              <a:gd name="T16" fmla="*/ 0 w 5312"/>
              <a:gd name="T17" fmla="*/ 3632 h 3873"/>
              <a:gd name="T18" fmla="*/ 4376 w 5312"/>
              <a:gd name="T19" fmla="*/ 3636 h 3873"/>
              <a:gd name="T20" fmla="*/ 4376 w 5312"/>
              <a:gd name="T21" fmla="*/ 3871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12" h="3873">
                <a:moveTo>
                  <a:pt x="4376" y="3871"/>
                </a:moveTo>
                <a:lnTo>
                  <a:pt x="5104" y="3872"/>
                </a:lnTo>
                <a:lnTo>
                  <a:pt x="5143" y="3873"/>
                </a:lnTo>
                <a:cubicBezTo>
                  <a:pt x="5175" y="3871"/>
                  <a:pt x="5176" y="3853"/>
                  <a:pt x="5176" y="3828"/>
                </a:cubicBezTo>
                <a:lnTo>
                  <a:pt x="5176" y="3648"/>
                </a:lnTo>
                <a:lnTo>
                  <a:pt x="5312" y="3648"/>
                </a:lnTo>
                <a:lnTo>
                  <a:pt x="5312" y="0"/>
                </a:lnTo>
                <a:lnTo>
                  <a:pt x="0" y="0"/>
                </a:lnTo>
                <a:lnTo>
                  <a:pt x="0" y="3632"/>
                </a:lnTo>
                <a:lnTo>
                  <a:pt x="4376" y="3636"/>
                </a:lnTo>
                <a:lnTo>
                  <a:pt x="4376" y="38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6862" y="6165850"/>
            <a:ext cx="9366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C93243D-AF22-4AB8-8260-9B7A2CFFBD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825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61658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40" y="6165850"/>
            <a:ext cx="873125" cy="274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630000" indent="-261938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114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Freeform 2"/>
          <p:cNvSpPr>
            <a:spLocks/>
          </p:cNvSpPr>
          <p:nvPr/>
        </p:nvSpPr>
        <p:spPr bwMode="auto">
          <a:xfrm>
            <a:off x="0" y="6286500"/>
            <a:ext cx="9139238" cy="371475"/>
          </a:xfrm>
          <a:custGeom>
            <a:avLst/>
            <a:gdLst>
              <a:gd name="T0" fmla="*/ 0 w 5757"/>
              <a:gd name="T1" fmla="*/ 0 h 234"/>
              <a:gd name="T2" fmla="*/ 4604 w 5757"/>
              <a:gd name="T3" fmla="*/ 0 h 234"/>
              <a:gd name="T4" fmla="*/ 4604 w 5757"/>
              <a:gd name="T5" fmla="*/ 234 h 234"/>
              <a:gd name="T6" fmla="*/ 5193 w 5757"/>
              <a:gd name="T7" fmla="*/ 234 h 234"/>
              <a:gd name="T8" fmla="*/ 5364 w 5757"/>
              <a:gd name="T9" fmla="*/ 234 h 234"/>
              <a:gd name="T10" fmla="*/ 5400 w 5757"/>
              <a:gd name="T11" fmla="*/ 190 h 234"/>
              <a:gd name="T12" fmla="*/ 5400 w 5757"/>
              <a:gd name="T13" fmla="*/ 137 h 234"/>
              <a:gd name="T14" fmla="*/ 5400 w 5757"/>
              <a:gd name="T15" fmla="*/ 0 h 234"/>
              <a:gd name="T16" fmla="*/ 5757 w 5757"/>
              <a:gd name="T1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7" h="234">
                <a:moveTo>
                  <a:pt x="0" y="0"/>
                </a:moveTo>
                <a:lnTo>
                  <a:pt x="4604" y="0"/>
                </a:lnTo>
                <a:lnTo>
                  <a:pt x="4604" y="234"/>
                </a:lnTo>
                <a:lnTo>
                  <a:pt x="5193" y="234"/>
                </a:lnTo>
                <a:lnTo>
                  <a:pt x="5364" y="234"/>
                </a:lnTo>
                <a:cubicBezTo>
                  <a:pt x="5396" y="232"/>
                  <a:pt x="5400" y="215"/>
                  <a:pt x="5400" y="190"/>
                </a:cubicBezTo>
                <a:lnTo>
                  <a:pt x="5400" y="137"/>
                </a:lnTo>
                <a:lnTo>
                  <a:pt x="5400" y="0"/>
                </a:lnTo>
                <a:lnTo>
                  <a:pt x="5757" y="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73050"/>
            <a:ext cx="8134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5594" y="6397625"/>
            <a:ext cx="908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67BA631-2C33-43A4-A3CE-A5FF612F6B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425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40" y="6308725"/>
            <a:ext cx="873125" cy="274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630000" indent="-27146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Freeform 2"/>
          <p:cNvSpPr>
            <a:spLocks/>
          </p:cNvSpPr>
          <p:nvPr/>
        </p:nvSpPr>
        <p:spPr bwMode="auto">
          <a:xfrm>
            <a:off x="0" y="955675"/>
            <a:ext cx="9139238" cy="371475"/>
          </a:xfrm>
          <a:custGeom>
            <a:avLst/>
            <a:gdLst>
              <a:gd name="T0" fmla="*/ 0 w 5757"/>
              <a:gd name="T1" fmla="*/ 0 h 234"/>
              <a:gd name="T2" fmla="*/ 4604 w 5757"/>
              <a:gd name="T3" fmla="*/ 0 h 234"/>
              <a:gd name="T4" fmla="*/ 4604 w 5757"/>
              <a:gd name="T5" fmla="*/ 234 h 234"/>
              <a:gd name="T6" fmla="*/ 5193 w 5757"/>
              <a:gd name="T7" fmla="*/ 234 h 234"/>
              <a:gd name="T8" fmla="*/ 5364 w 5757"/>
              <a:gd name="T9" fmla="*/ 234 h 234"/>
              <a:gd name="T10" fmla="*/ 5400 w 5757"/>
              <a:gd name="T11" fmla="*/ 190 h 234"/>
              <a:gd name="T12" fmla="*/ 5400 w 5757"/>
              <a:gd name="T13" fmla="*/ 137 h 234"/>
              <a:gd name="T14" fmla="*/ 5400 w 5757"/>
              <a:gd name="T15" fmla="*/ 0 h 234"/>
              <a:gd name="T16" fmla="*/ 5757 w 5757"/>
              <a:gd name="T1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7" h="234">
                <a:moveTo>
                  <a:pt x="0" y="0"/>
                </a:moveTo>
                <a:lnTo>
                  <a:pt x="4604" y="0"/>
                </a:lnTo>
                <a:lnTo>
                  <a:pt x="4604" y="234"/>
                </a:lnTo>
                <a:lnTo>
                  <a:pt x="5193" y="234"/>
                </a:lnTo>
                <a:lnTo>
                  <a:pt x="5364" y="234"/>
                </a:lnTo>
                <a:cubicBezTo>
                  <a:pt x="5396" y="232"/>
                  <a:pt x="5400" y="215"/>
                  <a:pt x="5400" y="190"/>
                </a:cubicBezTo>
                <a:lnTo>
                  <a:pt x="5400" y="137"/>
                </a:lnTo>
                <a:lnTo>
                  <a:pt x="5400" y="0"/>
                </a:lnTo>
                <a:lnTo>
                  <a:pt x="5757" y="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77788"/>
            <a:ext cx="8134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7944" y="6457950"/>
            <a:ext cx="908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8FD26145-CEA2-4C67-8382-A30EE3C37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6295" name="Line 7"/>
          <p:cNvSpPr>
            <a:spLocks noChangeShapeType="1"/>
          </p:cNvSpPr>
          <p:nvPr/>
        </p:nvSpPr>
        <p:spPr bwMode="auto">
          <a:xfrm flipH="1">
            <a:off x="0" y="645795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630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13435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40" y="981075"/>
            <a:ext cx="873125" cy="274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630000" indent="-263525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stockholmresilience.org/21/research/research-programmes/planetary-boundari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6100" y="608013"/>
            <a:ext cx="6762204" cy="1236662"/>
          </a:xfrm>
        </p:spPr>
        <p:txBody>
          <a:bodyPr/>
          <a:lstStyle/>
          <a:p>
            <a:r>
              <a:rPr lang="sv-SE" dirty="0" smtClean="0"/>
              <a:t>Lisa Förlin, Lund, Sweden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44475" y="6409134"/>
            <a:ext cx="2133600" cy="476250"/>
          </a:xfrm>
        </p:spPr>
        <p:txBody>
          <a:bodyPr/>
          <a:lstStyle/>
          <a:p>
            <a:r>
              <a:rPr lang="sv-SE" dirty="0" smtClean="0"/>
              <a:t>2014-04-10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683568" y="2924944"/>
            <a:ext cx="551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Studies and work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Environmental issues </a:t>
            </a:r>
          </a:p>
        </p:txBody>
      </p:sp>
      <p:cxnSp>
        <p:nvCxnSpPr>
          <p:cNvPr id="13" name="Rak 12"/>
          <p:cNvCxnSpPr>
            <a:stCxn id="2" idx="1"/>
            <a:endCxn id="2" idx="3"/>
          </p:cNvCxnSpPr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583025" y="1370244"/>
            <a:ext cx="787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Devoted to inspiringly sharing my passion for improving ourselves from an </a:t>
            </a:r>
          </a:p>
          <a:p>
            <a:r>
              <a:rPr lang="en-US" dirty="0" smtClean="0"/>
              <a:t>environmental point of view, and sharing my aim to sustain the environment</a:t>
            </a:r>
            <a:endParaRPr lang="en-US" dirty="0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3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65113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630000" indent="-261938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98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39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2"/>
              </a:rPr>
              <a:t>Stockholm resilience </a:t>
            </a:r>
            <a:r>
              <a:rPr lang="en-US" kern="0" dirty="0" smtClean="0">
                <a:hlinkClick r:id="rId2"/>
              </a:rPr>
              <a:t>center</a:t>
            </a:r>
            <a:r>
              <a:rPr lang="en-US" kern="0" dirty="0" smtClean="0"/>
              <a:t> (link to their page if you click)</a:t>
            </a: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r>
              <a:rPr lang="en-US" kern="0" dirty="0" smtClean="0"/>
              <a:t>Quantified set of boundaries </a:t>
            </a:r>
          </a:p>
          <a:p>
            <a:pPr marL="0" indent="0">
              <a:buNone/>
            </a:pPr>
            <a:r>
              <a:rPr lang="en-US" kern="0" dirty="0" smtClean="0"/>
              <a:t>“</a:t>
            </a:r>
            <a:r>
              <a:rPr lang="en-US" i="1" dirty="0"/>
              <a:t>within which humanity can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continue </a:t>
            </a:r>
            <a:r>
              <a:rPr lang="en-US" i="1" dirty="0"/>
              <a:t>to develop and thrive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for </a:t>
            </a:r>
            <a:r>
              <a:rPr lang="en-US" i="1" dirty="0"/>
              <a:t>generations to </a:t>
            </a:r>
            <a:r>
              <a:rPr lang="en-US" i="1" dirty="0" smtClean="0"/>
              <a:t>come.”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“Crossing </a:t>
            </a:r>
            <a:r>
              <a:rPr lang="en-US" i="1" dirty="0"/>
              <a:t>these boundaries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could </a:t>
            </a:r>
            <a:r>
              <a:rPr lang="en-US" i="1" dirty="0"/>
              <a:t>generate abrupt or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irreversible </a:t>
            </a:r>
            <a:r>
              <a:rPr lang="en-US" i="1" dirty="0"/>
              <a:t>environmental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changes</a:t>
            </a:r>
            <a:r>
              <a:rPr lang="en-US" dirty="0"/>
              <a:t>.</a:t>
            </a:r>
            <a:r>
              <a:rPr lang="en-US" dirty="0" smtClean="0"/>
              <a:t>”</a:t>
            </a:r>
            <a:endParaRPr lang="en-US" kern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</a:t>
            </a:r>
            <a:r>
              <a:rPr lang="en-US" dirty="0"/>
              <a:t>boundaries </a:t>
            </a:r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>
          <a:xfrm>
            <a:off x="3778930" y="1851273"/>
            <a:ext cx="4753510" cy="3809975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691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65113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630000" indent="-261938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98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39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 dirty="0" smtClean="0"/>
              <a:t>Change </a:t>
            </a:r>
            <a:r>
              <a:rPr lang="en-US" u="sng" kern="0" dirty="0"/>
              <a:t>in land use </a:t>
            </a:r>
            <a:r>
              <a:rPr lang="en-US" u="sng" kern="0" dirty="0" smtClean="0"/>
              <a:t>and Biodiversity loss</a:t>
            </a:r>
          </a:p>
          <a:p>
            <a:pPr marL="0" indent="0">
              <a:buNone/>
            </a:pPr>
            <a:endParaRPr lang="en-US" kern="0" dirty="0" smtClean="0"/>
          </a:p>
          <a:p>
            <a:pPr marL="285750" lvl="2" indent="-285750"/>
            <a:r>
              <a:rPr lang="en-US" sz="1800" kern="0" dirty="0" smtClean="0">
                <a:sym typeface="Wingdings" pitchFamily="2" charset="2"/>
              </a:rPr>
              <a:t>Land use: Forests/</a:t>
            </a:r>
            <a:r>
              <a:rPr lang="en-US" sz="1800" kern="0" dirty="0" err="1" smtClean="0">
                <a:sym typeface="Wingdings" pitchFamily="2" charset="2"/>
              </a:rPr>
              <a:t>wetlandsfarming</a:t>
            </a:r>
            <a:endParaRPr lang="en-US" sz="1800" kern="0" dirty="0" smtClean="0">
              <a:sym typeface="Wingdings" pitchFamily="2" charset="2"/>
            </a:endParaRPr>
          </a:p>
          <a:p>
            <a:pPr marL="285750" lvl="2" indent="-285750"/>
            <a:r>
              <a:rPr lang="en-US" sz="1800" kern="0" dirty="0" smtClean="0"/>
              <a:t>Biodiversity loss as a result</a:t>
            </a:r>
          </a:p>
          <a:p>
            <a:pPr marL="642150" lvl="3" indent="-285750"/>
            <a:r>
              <a:rPr lang="en-US" sz="1800" kern="0" dirty="0" smtClean="0"/>
              <a:t>Bees for pollination</a:t>
            </a:r>
          </a:p>
          <a:p>
            <a:pPr marL="642150" lvl="3" indent="-285750"/>
            <a:r>
              <a:rPr lang="en-US" sz="1800" kern="0" dirty="0" smtClean="0"/>
              <a:t>Bugs eaten by birds, eaten by </a:t>
            </a:r>
          </a:p>
          <a:p>
            <a:pPr marL="356400" lvl="3" indent="0">
              <a:buNone/>
            </a:pPr>
            <a:r>
              <a:rPr lang="en-US" sz="1800" kern="0" dirty="0" smtClean="0"/>
              <a:t>mammals, eaten by larger mammals…</a:t>
            </a:r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0" lvl="2" indent="0">
              <a:buNone/>
            </a:pPr>
            <a:r>
              <a:rPr lang="en-US" sz="1800" i="1" kern="0" dirty="0" smtClean="0"/>
              <a:t> </a:t>
            </a:r>
          </a:p>
          <a:p>
            <a:pPr marL="0" lvl="2" indent="0"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We need to understand how and where our foods, clothes etc. are produced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sv-SE" kern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>
          <a:xfrm>
            <a:off x="4716016" y="2037184"/>
            <a:ext cx="3802832" cy="30480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11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 rot="18010897">
            <a:off x="5189882" y="3470765"/>
            <a:ext cx="2016224" cy="157144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794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65113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630000" indent="-261938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98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39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 dirty="0" smtClean="0"/>
              <a:t>Global freshwater use</a:t>
            </a:r>
          </a:p>
          <a:p>
            <a:pPr marL="0" indent="0">
              <a:buNone/>
            </a:pPr>
            <a:endParaRPr lang="en-US" kern="0" dirty="0" smtClean="0"/>
          </a:p>
          <a:p>
            <a:pPr marL="285750" lvl="2" indent="-285750"/>
            <a:r>
              <a:rPr lang="en-US" sz="1800" kern="0" dirty="0" smtClean="0">
                <a:sym typeface="Wingdings" pitchFamily="2" charset="2"/>
              </a:rPr>
              <a:t>Linked to climate change and change </a:t>
            </a:r>
            <a:endParaRPr lang="en-US" sz="1800" kern="0" dirty="0">
              <a:sym typeface="Wingdings" pitchFamily="2" charset="2"/>
            </a:endParaRPr>
          </a:p>
          <a:p>
            <a:pPr marL="0" lvl="2" indent="0">
              <a:buNone/>
            </a:pPr>
            <a:r>
              <a:rPr lang="en-US" sz="1800" kern="0" dirty="0" smtClean="0">
                <a:sym typeface="Wingdings" pitchFamily="2" charset="2"/>
              </a:rPr>
              <a:t>in land use </a:t>
            </a:r>
            <a:endParaRPr lang="en-US" sz="1800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0" lvl="2" indent="0">
              <a:buFont typeface="Wingdings" pitchFamily="2" charset="2"/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We need to change our habits but also to </a:t>
            </a:r>
          </a:p>
          <a:p>
            <a:pPr marL="0" lvl="2" indent="0">
              <a:buFont typeface="Wingdings" pitchFamily="2" charset="2"/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prepare for a lack of water even where we have plenty today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sv-SE" kern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>
          <a:xfrm>
            <a:off x="4716016" y="2037184"/>
            <a:ext cx="3802832" cy="30480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12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 rot="14829724">
            <a:off x="6217978" y="3952738"/>
            <a:ext cx="2016224" cy="8789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071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65113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630000" indent="-261938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98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39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 dirty="0" smtClean="0"/>
              <a:t>Nitrogen and phosphorous cycles</a:t>
            </a:r>
          </a:p>
          <a:p>
            <a:pPr marL="0" indent="0">
              <a:buNone/>
            </a:pPr>
            <a:endParaRPr lang="en-US" kern="0" dirty="0" smtClean="0"/>
          </a:p>
          <a:p>
            <a:pPr marL="285750" lvl="2" indent="-285750"/>
            <a:r>
              <a:rPr lang="en-US" sz="1800" kern="0" dirty="0" smtClean="0">
                <a:sym typeface="Wingdings" pitchFamily="2" charset="2"/>
              </a:rPr>
              <a:t>Inputs to the biosphere and oceans</a:t>
            </a:r>
            <a:endParaRPr lang="en-US" sz="1800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0" lvl="2" indent="0">
              <a:buNone/>
            </a:pPr>
            <a:r>
              <a:rPr lang="en-US" sz="1800" i="1" kern="0" dirty="0" smtClean="0"/>
              <a:t> </a:t>
            </a:r>
          </a:p>
          <a:p>
            <a:pPr marL="0" lvl="2" indent="0">
              <a:buFont typeface="Wingdings" pitchFamily="2" charset="2"/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We need to change our use of fertilizers 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sv-SE" kern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>
          <a:xfrm>
            <a:off x="4716016" y="2037184"/>
            <a:ext cx="3802832" cy="30480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13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 rot="12336505">
            <a:off x="6732348" y="3376701"/>
            <a:ext cx="2016224" cy="106201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88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65113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630000" indent="-261938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98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39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 dirty="0" smtClean="0"/>
              <a:t>Stratospheric ozone depletion</a:t>
            </a:r>
          </a:p>
          <a:p>
            <a:pPr marL="0" indent="0">
              <a:buNone/>
            </a:pPr>
            <a:endParaRPr lang="en-US" kern="0" dirty="0" smtClean="0"/>
          </a:p>
          <a:p>
            <a:pPr marL="285750" lvl="2" indent="-285750"/>
            <a:r>
              <a:rPr lang="en-US" sz="1800" kern="0" dirty="0" smtClean="0">
                <a:sym typeface="Wingdings" pitchFamily="2" charset="2"/>
              </a:rPr>
              <a:t>Seems to be ok at the moment</a:t>
            </a:r>
            <a:endParaRPr lang="en-US" sz="1800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0" lvl="2" indent="0">
              <a:buNone/>
            </a:pPr>
            <a:r>
              <a:rPr lang="en-US" sz="1800" i="1" kern="0" dirty="0" smtClean="0"/>
              <a:t> </a:t>
            </a:r>
          </a:p>
          <a:p>
            <a:pPr marL="0" lvl="2" indent="0">
              <a:buFont typeface="Wingdings" pitchFamily="2" charset="2"/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Our change of habits gave a good result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sv-SE" kern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>
          <a:xfrm>
            <a:off x="4716016" y="2037184"/>
            <a:ext cx="3802832" cy="30480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14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 rot="10108270">
            <a:off x="6883007" y="2694869"/>
            <a:ext cx="2016224" cy="106089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00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>
          <a:xfrm>
            <a:off x="4716016" y="2037184"/>
            <a:ext cx="3802832" cy="30480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15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 rot="6853851">
            <a:off x="6193938" y="1795314"/>
            <a:ext cx="2016224" cy="143855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65113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630000" indent="-261938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98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39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 dirty="0" smtClean="0"/>
              <a:t>Climate change/ Ocean acidification</a:t>
            </a:r>
          </a:p>
          <a:p>
            <a:pPr marL="0" indent="0">
              <a:buNone/>
            </a:pPr>
            <a:endParaRPr lang="en-US" kern="0" dirty="0" smtClean="0"/>
          </a:p>
          <a:p>
            <a:pPr marL="285750" lvl="2" indent="-285750"/>
            <a:r>
              <a:rPr lang="en-US" sz="1800" kern="0" dirty="0" smtClean="0">
                <a:sym typeface="Wingdings" pitchFamily="2" charset="2"/>
              </a:rPr>
              <a:t>Increased CO2  more acidic oceans</a:t>
            </a:r>
            <a:endParaRPr lang="en-US" sz="1800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285750" lvl="2" indent="-285750"/>
            <a:endParaRPr lang="en-US" sz="1800" i="1" kern="0" dirty="0"/>
          </a:p>
          <a:p>
            <a:pPr marL="285750" lvl="2" indent="-285750"/>
            <a:endParaRPr lang="en-US" sz="1800" i="1" kern="0" dirty="0" smtClean="0"/>
          </a:p>
          <a:p>
            <a:pPr marL="0" lvl="2" indent="0">
              <a:buNone/>
            </a:pPr>
            <a:r>
              <a:rPr lang="en-US" sz="1800" i="1" kern="0" dirty="0" smtClean="0"/>
              <a:t> </a:t>
            </a:r>
          </a:p>
          <a:p>
            <a:pPr marL="0" lvl="2" indent="0">
              <a:buFont typeface="Wingdings" pitchFamily="2" charset="2"/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We need to change our habits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86130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65113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630000" indent="-261938" algn="l" rtl="0" eaLnBrk="1" fontAlgn="base" hangingPunct="1">
              <a:lnSpc>
                <a:spcPct val="10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98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39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 dirty="0" smtClean="0"/>
              <a:t>Atmospheric aerosol loading and Chemical pollution</a:t>
            </a:r>
          </a:p>
          <a:p>
            <a:pPr marL="0" indent="0">
              <a:buNone/>
            </a:pPr>
            <a:r>
              <a:rPr lang="en-US" kern="0" dirty="0" smtClean="0"/>
              <a:t>Not yet quantified</a:t>
            </a:r>
          </a:p>
          <a:p>
            <a:pPr marL="0" indent="0">
              <a:buNone/>
            </a:pPr>
            <a:endParaRPr lang="en-US" kern="0" dirty="0" smtClean="0"/>
          </a:p>
          <a:p>
            <a:pPr marL="285750" lvl="2" indent="-285750"/>
            <a:r>
              <a:rPr lang="en-US" sz="1800" kern="0" dirty="0" smtClean="0">
                <a:sym typeface="Wingdings" pitchFamily="2" charset="2"/>
              </a:rPr>
              <a:t>Aerosols: cloud forming, air pollution</a:t>
            </a:r>
          </a:p>
          <a:p>
            <a:pPr marL="285750" lvl="2" indent="-285750"/>
            <a:r>
              <a:rPr lang="en-US" sz="1800" kern="0" dirty="0" smtClean="0"/>
              <a:t>Chemicals: too many out of control of</a:t>
            </a:r>
          </a:p>
          <a:p>
            <a:pPr marL="0" lvl="2" indent="0">
              <a:buNone/>
            </a:pPr>
            <a:r>
              <a:rPr lang="en-US" sz="1800" kern="0" dirty="0" smtClean="0"/>
              <a:t>what </a:t>
            </a:r>
            <a:r>
              <a:rPr lang="en-US" sz="1800" kern="0" dirty="0"/>
              <a:t>they cause</a:t>
            </a:r>
          </a:p>
          <a:p>
            <a:pPr marL="285750" lvl="2" indent="-285750"/>
            <a:endParaRPr lang="en-US" sz="1800" i="1" kern="0" dirty="0"/>
          </a:p>
          <a:p>
            <a:pPr marL="0" lvl="2" indent="0">
              <a:buNone/>
            </a:pPr>
            <a:r>
              <a:rPr lang="en-US" sz="1800" i="1" kern="0" dirty="0" smtClean="0"/>
              <a:t> </a:t>
            </a:r>
          </a:p>
          <a:p>
            <a:pPr marL="0" lvl="2" indent="0">
              <a:buNone/>
            </a:pPr>
            <a:endParaRPr lang="en-US" sz="1800" i="1" kern="0" dirty="0"/>
          </a:p>
          <a:p>
            <a:pPr marL="0" lvl="2" indent="0">
              <a:buNone/>
            </a:pPr>
            <a:endParaRPr lang="en-US" sz="1800" i="1" kern="0" dirty="0" smtClean="0"/>
          </a:p>
          <a:p>
            <a:pPr marL="0" lvl="2" indent="0">
              <a:buNone/>
            </a:pPr>
            <a:endParaRPr lang="en-US" sz="1800" b="1" i="1" kern="0" dirty="0" smtClean="0">
              <a:solidFill>
                <a:srgbClr val="FF0000"/>
              </a:solidFill>
            </a:endParaRPr>
          </a:p>
          <a:p>
            <a:pPr marL="0" lvl="2" indent="0"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More research needed. </a:t>
            </a:r>
          </a:p>
          <a:p>
            <a:pPr marL="0" lvl="2" indent="0">
              <a:buNone/>
            </a:pPr>
            <a:r>
              <a:rPr lang="en-US" sz="1800" b="1" i="1" kern="0" dirty="0" smtClean="0">
                <a:solidFill>
                  <a:srgbClr val="FF0000"/>
                </a:solidFill>
              </a:rPr>
              <a:t>But once we have the knowledge – is there still time to make changes?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sv-SE" kern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>
          <a:xfrm>
            <a:off x="4716016" y="2037184"/>
            <a:ext cx="3802832" cy="30480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16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 rot="1786262">
            <a:off x="4973102" y="2108762"/>
            <a:ext cx="2016224" cy="157144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45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Chemical pollution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9900" y="1419225"/>
            <a:ext cx="8458584" cy="4673600"/>
          </a:xfrm>
        </p:spPr>
        <p:txBody>
          <a:bodyPr/>
          <a:lstStyle/>
          <a:p>
            <a:pPr lvl="1"/>
            <a:r>
              <a:rPr lang="en-US" sz="1800" dirty="0" smtClean="0"/>
              <a:t>In year 2011 there were 12000 new chemicals registered in CAS (Chemical Abstract Service - patented) every day (most never leaves the laboratories but still..)</a:t>
            </a:r>
          </a:p>
          <a:p>
            <a:pPr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REACH </a:t>
            </a:r>
          </a:p>
          <a:p>
            <a:pPr lvl="2"/>
            <a:r>
              <a:rPr lang="en-US" sz="1800" dirty="0" smtClean="0"/>
              <a:t>Substitution principle – change chemical when possible</a:t>
            </a:r>
          </a:p>
          <a:p>
            <a:pPr lvl="2"/>
            <a:r>
              <a:rPr lang="en-US" sz="1800" dirty="0" smtClean="0"/>
              <a:t>Precautionary principle – don’t use a new chemical with risk of similar negative affects as the already known chemicals</a:t>
            </a:r>
          </a:p>
          <a:p>
            <a:pPr lvl="1"/>
            <a:r>
              <a:rPr lang="en-US" sz="1800" dirty="0" smtClean="0"/>
              <a:t>Great ideas - not strong enough, slowly implemented, and legislators are pushed hard by the chemical industry to slow down</a:t>
            </a:r>
          </a:p>
          <a:p>
            <a:pPr lvl="1"/>
            <a:endParaRPr lang="en-US" sz="1800" dirty="0" smtClean="0"/>
          </a:p>
          <a:p>
            <a:pPr lvl="1" indent="0">
              <a:buNone/>
            </a:pPr>
            <a:r>
              <a:rPr lang="en-US" sz="1800" dirty="0" smtClean="0"/>
              <a:t>You have to inform yourself:</a:t>
            </a:r>
            <a:endParaRPr lang="en-US" sz="1800" dirty="0"/>
          </a:p>
          <a:p>
            <a:pPr lvl="1"/>
            <a:r>
              <a:rPr lang="en-US" sz="1800" dirty="0" smtClean="0"/>
              <a:t>Food (don’t understand the list of ingredients? Look for a substitute!)</a:t>
            </a:r>
          </a:p>
          <a:p>
            <a:pPr lvl="1"/>
            <a:r>
              <a:rPr lang="en-US" sz="1800" dirty="0" smtClean="0"/>
              <a:t>Toys (legislation more strict after 2007 and 2013 = don’t keep old plastic toys)</a:t>
            </a:r>
          </a:p>
          <a:p>
            <a:pPr lvl="1"/>
            <a:r>
              <a:rPr lang="en-US" sz="1800" dirty="0" smtClean="0"/>
              <a:t>Clothes (~8 000 liters of water and 1 kg of chemicals for one pair of jeans)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17</a:t>
            </a:r>
            <a:endParaRPr lang="sv-SE" dirty="0"/>
          </a:p>
        </p:txBody>
      </p:sp>
      <p:cxnSp>
        <p:nvCxnSpPr>
          <p:cNvPr id="5" name="Rak 4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251520" y="5013176"/>
            <a:ext cx="867696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company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Aims to inspire for having homes, kindergartens, schools with less potentially toxic substances both indoors and outdoors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”The product” here is the list on making your own ”status” and a step-by-step guide on how to reduce the level of </a:t>
            </a:r>
          </a:p>
          <a:p>
            <a:pPr marL="0" lvl="0" indent="0">
              <a:buNone/>
            </a:pPr>
            <a:r>
              <a:rPr lang="en-US" dirty="0" smtClean="0"/>
              <a:t>     potentially toxic substances in your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home/ at the kindergarten etc.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Recommend environmentally friendly </a:t>
            </a:r>
          </a:p>
          <a:p>
            <a:pPr marL="0" lvl="0" indent="0">
              <a:buNone/>
            </a:pPr>
            <a:r>
              <a:rPr lang="en-US" dirty="0" smtClean="0"/>
              <a:t>alternatives of different categories.</a:t>
            </a:r>
          </a:p>
          <a:p>
            <a:pPr marL="0" lvl="0" indent="0">
              <a:buNone/>
            </a:pPr>
            <a:r>
              <a:rPr lang="en-US" dirty="0" smtClean="0"/>
              <a:t>Such as: paint, toys, storage containers </a:t>
            </a:r>
          </a:p>
          <a:p>
            <a:pPr marL="0" lvl="0" indent="0">
              <a:buNone/>
            </a:pPr>
            <a:r>
              <a:rPr lang="en-US" dirty="0" smtClean="0"/>
              <a:t>(for drink and food  - containers made of </a:t>
            </a:r>
          </a:p>
          <a:p>
            <a:pPr marL="0" lvl="0" indent="0">
              <a:buNone/>
            </a:pPr>
            <a:r>
              <a:rPr lang="en-US" dirty="0" smtClean="0"/>
              <a:t>stainless steel) </a:t>
            </a:r>
            <a:r>
              <a:rPr lang="sv-SE" dirty="0"/>
              <a:t> </a:t>
            </a:r>
          </a:p>
          <a:p>
            <a:endParaRPr lang="sv-SE" dirty="0"/>
          </a:p>
        </p:txBody>
      </p:sp>
      <p:cxnSp>
        <p:nvCxnSpPr>
          <p:cNvPr id="4" name="Rak 3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18</a:t>
            </a:r>
            <a:endParaRPr lang="sv-SE" dirty="0"/>
          </a:p>
        </p:txBody>
      </p:sp>
      <p:pic>
        <p:nvPicPr>
          <p:cNvPr id="7" name="Picture 8" descr="C:\Users\SELF12901\AppData\Local\Microsoft\Windows\Temporary Internet Files\Content.IE5\VF7XWA3Z\MP90044849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32695" r="11385" b="19591"/>
          <a:stretch/>
        </p:blipFill>
        <p:spPr bwMode="auto">
          <a:xfrm>
            <a:off x="5413212" y="3192432"/>
            <a:ext cx="2975212" cy="27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2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err="1" smtClean="0"/>
              <a:t>Questions</a:t>
            </a:r>
            <a:r>
              <a:rPr lang="sv-SE" dirty="0" smtClean="0"/>
              <a:t>?</a:t>
            </a:r>
          </a:p>
          <a:p>
            <a:pPr lvl="2"/>
            <a:r>
              <a:rPr lang="sv-SE" dirty="0" smtClean="0"/>
              <a:t>Studies</a:t>
            </a:r>
          </a:p>
          <a:p>
            <a:pPr lvl="2"/>
            <a:r>
              <a:rPr lang="sv-SE" dirty="0" err="1" smtClean="0"/>
              <a:t>Work</a:t>
            </a:r>
            <a:endParaRPr lang="sv-SE" dirty="0"/>
          </a:p>
          <a:p>
            <a:pPr lvl="3"/>
            <a:r>
              <a:rPr lang="sv-SE" dirty="0" err="1" smtClean="0"/>
              <a:t>Contaminated</a:t>
            </a:r>
            <a:r>
              <a:rPr lang="sv-SE" dirty="0" smtClean="0"/>
              <a:t> land</a:t>
            </a:r>
          </a:p>
          <a:p>
            <a:pPr lvl="3"/>
            <a:r>
              <a:rPr lang="sv-SE" dirty="0" err="1" smtClean="0"/>
              <a:t>Water</a:t>
            </a:r>
            <a:endParaRPr lang="sv-SE" dirty="0" smtClean="0"/>
          </a:p>
          <a:p>
            <a:pPr lvl="3"/>
            <a:r>
              <a:rPr lang="sv-SE" dirty="0" smtClean="0"/>
              <a:t>WSP</a:t>
            </a:r>
          </a:p>
          <a:p>
            <a:pPr lvl="2"/>
            <a:endParaRPr lang="sv-SE" dirty="0"/>
          </a:p>
          <a:p>
            <a:pPr lvl="2"/>
            <a:r>
              <a:rPr lang="sv-SE" dirty="0" err="1" smtClean="0"/>
              <a:t>Planetary</a:t>
            </a:r>
            <a:r>
              <a:rPr lang="sv-SE" dirty="0" smtClean="0"/>
              <a:t> </a:t>
            </a:r>
            <a:r>
              <a:rPr lang="sv-SE" dirty="0" err="1" smtClean="0"/>
              <a:t>bounds</a:t>
            </a:r>
            <a:endParaRPr lang="sv-SE" dirty="0" smtClean="0"/>
          </a:p>
          <a:p>
            <a:pPr lvl="2"/>
            <a:r>
              <a:rPr lang="sv-SE" dirty="0" err="1" smtClean="0"/>
              <a:t>Chemical</a:t>
            </a:r>
            <a:r>
              <a:rPr lang="sv-SE" dirty="0" smtClean="0"/>
              <a:t> pollution</a:t>
            </a:r>
          </a:p>
          <a:p>
            <a:pPr lvl="2"/>
            <a:endParaRPr lang="sv-SE" dirty="0"/>
          </a:p>
          <a:p>
            <a:pPr lvl="2"/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?</a:t>
            </a:r>
            <a:endParaRPr lang="sv-SE" dirty="0"/>
          </a:p>
          <a:p>
            <a:endParaRPr lang="sv-SE" dirty="0"/>
          </a:p>
        </p:txBody>
      </p:sp>
      <p:cxnSp>
        <p:nvCxnSpPr>
          <p:cNvPr id="4" name="Rak 3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19</a:t>
            </a:r>
            <a:endParaRPr lang="sv-SE" dirty="0"/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243" r="23204" b="-2243"/>
          <a:stretch/>
        </p:blipFill>
        <p:spPr bwMode="auto">
          <a:xfrm>
            <a:off x="4716016" y="2037184"/>
            <a:ext cx="380283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255403" y="6224689"/>
            <a:ext cx="8208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http://www.stockholmresilience.org/21/research/research-programmes/planetary-boundaries/planetary-boundaries/about-the-research/the-nine-planetary-boundaries.html</a:t>
            </a:r>
          </a:p>
        </p:txBody>
      </p:sp>
    </p:spTree>
    <p:extLst>
      <p:ext uri="{BB962C8B-B14F-4D97-AF65-F5344CB8AC3E}">
        <p14:creationId xmlns:p14="http://schemas.microsoft.com/office/powerpoint/2010/main" val="1631295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Studies – Lund University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Environmental Engineering, Lund Institute of Technology, Lund University</a:t>
            </a:r>
          </a:p>
          <a:p>
            <a:r>
              <a:rPr lang="en-US" dirty="0" smtClean="0"/>
              <a:t>Engineering sciences</a:t>
            </a:r>
          </a:p>
          <a:p>
            <a:r>
              <a:rPr lang="en-US" dirty="0" smtClean="0"/>
              <a:t>Additionally covering </a:t>
            </a:r>
            <a:r>
              <a:rPr lang="en-US" dirty="0"/>
              <a:t>amongst </a:t>
            </a:r>
            <a:r>
              <a:rPr lang="en-US" dirty="0" smtClean="0"/>
              <a:t>others – Aquatic ecology</a:t>
            </a:r>
            <a:r>
              <a:rPr lang="en-US" dirty="0"/>
              <a:t>, </a:t>
            </a:r>
            <a:r>
              <a:rPr lang="en-US" dirty="0" smtClean="0"/>
              <a:t>Geology</a:t>
            </a:r>
            <a:r>
              <a:rPr lang="en-US" dirty="0"/>
              <a:t>, W</a:t>
            </a:r>
            <a:r>
              <a:rPr lang="en-US" dirty="0" smtClean="0"/>
              <a:t>ater </a:t>
            </a:r>
            <a:r>
              <a:rPr lang="en-US" dirty="0"/>
              <a:t>chemistry, and </a:t>
            </a:r>
            <a:r>
              <a:rPr lang="en-US" dirty="0" smtClean="0"/>
              <a:t>Microbiology</a:t>
            </a:r>
          </a:p>
          <a:p>
            <a:endParaRPr lang="en-US" dirty="0"/>
          </a:p>
        </p:txBody>
      </p:sp>
      <p:sp>
        <p:nvSpPr>
          <p:cNvPr id="20" name="textruta 19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0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Studies – Seattle, University </a:t>
            </a:r>
            <a:r>
              <a:rPr lang="sv-SE" dirty="0" err="1" smtClean="0"/>
              <a:t>of</a:t>
            </a:r>
            <a:r>
              <a:rPr lang="sv-SE" dirty="0" smtClean="0"/>
              <a:t> Washington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student, Seattle</a:t>
            </a:r>
          </a:p>
          <a:p>
            <a:pPr lvl="2"/>
            <a:r>
              <a:rPr lang="en-US" dirty="0" err="1" smtClean="0"/>
              <a:t>Profounding</a:t>
            </a:r>
            <a:r>
              <a:rPr lang="en-US" dirty="0" smtClean="0"/>
              <a:t> my knowledge and to get the experience </a:t>
            </a:r>
          </a:p>
          <a:p>
            <a:pPr marL="366475" lvl="2" indent="0">
              <a:buNone/>
            </a:pPr>
            <a:r>
              <a:rPr lang="en-US" dirty="0" smtClean="0"/>
              <a:t>of studying abroad</a:t>
            </a:r>
          </a:p>
          <a:p>
            <a:endParaRPr lang="en-US" dirty="0" smtClean="0"/>
          </a:p>
          <a:p>
            <a:r>
              <a:rPr lang="en-US" dirty="0" smtClean="0"/>
              <a:t>Courses </a:t>
            </a:r>
          </a:p>
          <a:p>
            <a:pPr lvl="2"/>
            <a:r>
              <a:rPr lang="en-US" dirty="0" smtClean="0"/>
              <a:t>Stream and river ecology</a:t>
            </a:r>
          </a:p>
          <a:p>
            <a:pPr lvl="2"/>
            <a:r>
              <a:rPr lang="en-US" dirty="0" smtClean="0"/>
              <a:t>Fluvial Geomorphology </a:t>
            </a:r>
          </a:p>
          <a:p>
            <a:pPr lvl="3"/>
            <a:r>
              <a:rPr lang="en-US" dirty="0" smtClean="0"/>
              <a:t>how water movement affects surrounding land and how the surrounding land affects the flow of the water</a:t>
            </a:r>
          </a:p>
          <a:p>
            <a:pPr lvl="2"/>
            <a:r>
              <a:rPr lang="en-US" dirty="0" smtClean="0"/>
              <a:t>Biogeochemistry 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flow of elements between soil, water, air, and </a:t>
            </a:r>
            <a:r>
              <a:rPr lang="en-US" dirty="0" smtClean="0"/>
              <a:t>biomass. </a:t>
            </a:r>
            <a:r>
              <a:rPr lang="en-US" dirty="0"/>
              <a:t>In this case it mostly does not include pollutants, however they “travel” with the same processes.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7164288" y="1196752"/>
            <a:ext cx="197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https://</a:t>
            </a:r>
            <a:r>
              <a:rPr lang="sv-SE" sz="800" dirty="0" smtClean="0">
                <a:solidFill>
                  <a:schemeClr val="bg1"/>
                </a:solidFill>
              </a:rPr>
              <a:t>www.washington.edu/</a:t>
            </a:r>
            <a:endParaRPr lang="sv-SE" sz="1000" dirty="0"/>
          </a:p>
        </p:txBody>
      </p:sp>
      <p:sp>
        <p:nvSpPr>
          <p:cNvPr id="13" name="textruta 12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5621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Studies – the end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 Water – constructing wetlands, restoration of streams and rivers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                                            Graduation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ruta 19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</a:t>
            </a:r>
            <a:endParaRPr lang="sv-SE" dirty="0"/>
          </a:p>
        </p:txBody>
      </p:sp>
      <p:grpSp>
        <p:nvGrpSpPr>
          <p:cNvPr id="24" name="Grupp 23"/>
          <p:cNvGrpSpPr/>
          <p:nvPr/>
        </p:nvGrpSpPr>
        <p:grpSpPr>
          <a:xfrm>
            <a:off x="2483769" y="3476699"/>
            <a:ext cx="3980058" cy="559820"/>
            <a:chOff x="2464150" y="5445222"/>
            <a:chExt cx="3980058" cy="559820"/>
          </a:xfrm>
        </p:grpSpPr>
        <p:sp>
          <p:nvSpPr>
            <p:cNvPr id="27" name="Ned 26"/>
            <p:cNvSpPr/>
            <p:nvPr/>
          </p:nvSpPr>
          <p:spPr>
            <a:xfrm rot="16200000">
              <a:off x="2652292" y="5257080"/>
              <a:ext cx="559819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Plus 28"/>
            <p:cNvSpPr/>
            <p:nvPr/>
          </p:nvSpPr>
          <p:spPr>
            <a:xfrm>
              <a:off x="5868144" y="5445222"/>
              <a:ext cx="576064" cy="55982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8" name="Rak 17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ELF12901\AppData\Local\Microsoft\Windows\Temporary Internet Files\Content.IE5\DDO0OKF4\MP9004308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924808"/>
            <a:ext cx="2071339" cy="15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LF12901\AppData\Local\Microsoft\Windows\Temporary Internet Files\Content.IE5\DDO0OKF4\MC9002122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69"/>
            <a:ext cx="1942362" cy="15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LF12901\AppData\Local\Microsoft\Windows\Temporary Internet Files\Content.IE5\VF7XWA3Z\MP90040076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8" y="2986656"/>
            <a:ext cx="1885216" cy="15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88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work as a consultant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contact or are contacted by</a:t>
            </a:r>
          </a:p>
          <a:p>
            <a:pPr lvl="2"/>
            <a:r>
              <a:rPr lang="en-US" dirty="0" smtClean="0"/>
              <a:t>Companies</a:t>
            </a:r>
          </a:p>
          <a:p>
            <a:pPr lvl="2"/>
            <a:r>
              <a:rPr lang="en-US" dirty="0" smtClean="0"/>
              <a:t>Municipalities</a:t>
            </a:r>
          </a:p>
          <a:p>
            <a:pPr lvl="2"/>
            <a:r>
              <a:rPr lang="en-US" dirty="0" smtClean="0"/>
              <a:t>Organizations</a:t>
            </a:r>
          </a:p>
          <a:p>
            <a:pPr lvl="2"/>
            <a:endParaRPr lang="en-US" dirty="0"/>
          </a:p>
          <a:p>
            <a:r>
              <a:rPr lang="en-US" dirty="0"/>
              <a:t>We </a:t>
            </a:r>
            <a:r>
              <a:rPr lang="en-US" dirty="0" smtClean="0"/>
              <a:t>are hired to perform the work that they don’t have enough staff for, or knowledge of, to complete themselves</a:t>
            </a:r>
            <a:endParaRPr lang="en-US" dirty="0"/>
          </a:p>
        </p:txBody>
      </p:sp>
      <p:cxnSp>
        <p:nvCxnSpPr>
          <p:cNvPr id="4" name="Rak 3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8357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WSP – In short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Mission: “</a:t>
            </a:r>
            <a:r>
              <a:rPr lang="en-US" dirty="0"/>
              <a:t>Be a solution-driven advisor with outstanding expertise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Building: houses, roads, railways, bridges </a:t>
            </a:r>
          </a:p>
          <a:p>
            <a:pPr lvl="2"/>
            <a:r>
              <a:rPr lang="en-US" dirty="0" smtClean="0"/>
              <a:t>Project management</a:t>
            </a:r>
          </a:p>
          <a:p>
            <a:pPr lvl="2"/>
            <a:r>
              <a:rPr lang="en-US" dirty="0" smtClean="0"/>
              <a:t>Environmental management</a:t>
            </a:r>
          </a:p>
          <a:p>
            <a:pPr lvl="2"/>
            <a:r>
              <a:rPr lang="en-US" dirty="0" smtClean="0"/>
              <a:t>Soil and water projects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15,000 employees, &gt; 300 offices, 35 countries</a:t>
            </a:r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592288" cy="808559"/>
          </a:xfrm>
          <a:prstGeom prst="rect">
            <a:avLst/>
          </a:prstGeom>
        </p:spPr>
      </p:pic>
      <p:cxnSp>
        <p:nvCxnSpPr>
          <p:cNvPr id="6" name="Rak 5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94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work – it’s profitable to clean the environment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Water </a:t>
            </a:r>
            <a:r>
              <a:rPr lang="en-US" u="sng" dirty="0"/>
              <a:t>sources /water </a:t>
            </a:r>
            <a:r>
              <a:rPr lang="en-US" u="sng" dirty="0" smtClean="0"/>
              <a:t>bodies</a:t>
            </a:r>
          </a:p>
          <a:p>
            <a:pPr lvl="1"/>
            <a:r>
              <a:rPr lang="en-US" dirty="0" smtClean="0"/>
              <a:t>Investigate </a:t>
            </a:r>
            <a:r>
              <a:rPr lang="en-US" dirty="0"/>
              <a:t>the source of feces pollution to a beach </a:t>
            </a:r>
            <a:endParaRPr lang="en-US" dirty="0" smtClean="0"/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We </a:t>
            </a:r>
            <a:r>
              <a:rPr lang="en-US" dirty="0"/>
              <a:t>want clean beaches to attract </a:t>
            </a:r>
            <a:r>
              <a:rPr lang="en-US" dirty="0" smtClean="0"/>
              <a:t>tourists</a:t>
            </a:r>
            <a:r>
              <a:rPr lang="en-US" dirty="0"/>
              <a:t>	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Water chemistry of surface waters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 Present its </a:t>
            </a:r>
            <a:r>
              <a:rPr lang="en-US" dirty="0">
                <a:sym typeface="Wingdings" pitchFamily="2" charset="2"/>
              </a:rPr>
              <a:t>possibilities as a source for drinking water</a:t>
            </a:r>
            <a:endParaRPr lang="en-US" dirty="0"/>
          </a:p>
          <a:p>
            <a:endParaRPr lang="en-US" u="sng" dirty="0" smtClean="0"/>
          </a:p>
          <a:p>
            <a:r>
              <a:rPr lang="en-US" u="sng" dirty="0" smtClean="0"/>
              <a:t>Contaminated land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we do what we do: </a:t>
            </a:r>
          </a:p>
          <a:p>
            <a:pPr lvl="3"/>
            <a:r>
              <a:rPr lang="en-US" dirty="0" smtClean="0"/>
              <a:t>Selling properties – clean soil /at </a:t>
            </a:r>
            <a:r>
              <a:rPr lang="en-US" dirty="0"/>
              <a:t>least </a:t>
            </a:r>
            <a:r>
              <a:rPr lang="en-US" dirty="0" smtClean="0"/>
              <a:t>investigated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Ex</a:t>
            </a:r>
            <a:r>
              <a:rPr lang="en-US" dirty="0"/>
              <a:t>. </a:t>
            </a:r>
            <a:r>
              <a:rPr lang="en-US" dirty="0" err="1"/>
              <a:t>Västra</a:t>
            </a:r>
            <a:r>
              <a:rPr lang="en-US" dirty="0"/>
              <a:t> </a:t>
            </a:r>
            <a:r>
              <a:rPr lang="en-US" dirty="0" err="1"/>
              <a:t>Hamnen</a:t>
            </a:r>
            <a:r>
              <a:rPr lang="en-US" dirty="0"/>
              <a:t> Malmö </a:t>
            </a:r>
            <a:r>
              <a:rPr lang="en-US" dirty="0" smtClean="0"/>
              <a:t>– heavy industries, </a:t>
            </a:r>
            <a:r>
              <a:rPr lang="en-US" dirty="0"/>
              <a:t>lots of soil and water </a:t>
            </a:r>
            <a:r>
              <a:rPr lang="en-US" dirty="0" smtClean="0"/>
              <a:t>pollution </a:t>
            </a:r>
          </a:p>
          <a:p>
            <a:pPr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clean(</a:t>
            </a:r>
            <a:r>
              <a:rPr lang="en-US" dirty="0" err="1" smtClean="0"/>
              <a:t>er</a:t>
            </a:r>
            <a:r>
              <a:rPr lang="en-US" dirty="0" smtClean="0"/>
              <a:t>): private </a:t>
            </a:r>
            <a:r>
              <a:rPr lang="en-US" dirty="0"/>
              <a:t>housing, office buildings, beaches, and parks thanks to brave politicians and building companies</a:t>
            </a:r>
          </a:p>
          <a:p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7</a:t>
            </a:r>
            <a:endParaRPr lang="sv-SE" dirty="0"/>
          </a:p>
        </p:txBody>
      </p:sp>
      <p:cxnSp>
        <p:nvCxnSpPr>
          <p:cNvPr id="5" name="Rak 4"/>
          <p:cNvCxnSpPr/>
          <p:nvPr/>
        </p:nvCxnSpPr>
        <p:spPr>
          <a:xfrm>
            <a:off x="546100" y="1196752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10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Contaminated</a:t>
            </a:r>
            <a:r>
              <a:rPr lang="sv-SE" dirty="0"/>
              <a:t> land </a:t>
            </a:r>
            <a:r>
              <a:rPr lang="sv-SE" dirty="0" err="1"/>
              <a:t>project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Preparation</a:t>
            </a:r>
          </a:p>
          <a:p>
            <a:pPr lvl="2"/>
            <a:r>
              <a:rPr lang="en-US" dirty="0"/>
              <a:t>Maps old and new </a:t>
            </a:r>
            <a:r>
              <a:rPr lang="en-US" dirty="0">
                <a:sym typeface="Wingdings" pitchFamily="2" charset="2"/>
              </a:rPr>
              <a:t> To know if there was previous </a:t>
            </a:r>
          </a:p>
          <a:p>
            <a:pPr marL="368062" lvl="2" indent="0">
              <a:buNone/>
            </a:pPr>
            <a:r>
              <a:rPr lang="en-US" dirty="0">
                <a:sym typeface="Wingdings" pitchFamily="2" charset="2"/>
              </a:rPr>
              <a:t>                       activity that might have caused pollution</a:t>
            </a:r>
            <a:endParaRPr lang="en-US" dirty="0"/>
          </a:p>
          <a:p>
            <a:pPr lvl="2"/>
            <a:r>
              <a:rPr lang="en-US" dirty="0"/>
              <a:t>contacting - land owners, - municipality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What pollutants is there a risk to find?</a:t>
            </a:r>
          </a:p>
          <a:p>
            <a:pPr marL="285750" lvl="2" indent="-285750"/>
            <a:endParaRPr lang="en-US" sz="1800" dirty="0"/>
          </a:p>
          <a:p>
            <a:pPr marL="285750" lvl="2" indent="-285750"/>
            <a:r>
              <a:rPr lang="en-US" sz="1800" dirty="0">
                <a:solidFill>
                  <a:schemeClr val="accent2"/>
                </a:solidFill>
              </a:rPr>
              <a:t>Field work</a:t>
            </a:r>
          </a:p>
          <a:p>
            <a:pPr marL="537750" lvl="3" indent="-285750"/>
            <a:r>
              <a:rPr lang="en-US" dirty="0"/>
              <a:t>Collect samples</a:t>
            </a:r>
          </a:p>
          <a:p>
            <a:pPr marL="537750" lvl="3" indent="-285750"/>
            <a:r>
              <a:rPr lang="en-US" dirty="0"/>
              <a:t>Make measurements </a:t>
            </a:r>
          </a:p>
          <a:p>
            <a:pPr marL="537750" lvl="3" indent="-285750"/>
            <a:r>
              <a:rPr lang="en-US" dirty="0"/>
              <a:t>Send samples for analysis</a:t>
            </a:r>
          </a:p>
          <a:p>
            <a:pPr marL="285750" lvl="2" indent="-285750"/>
            <a:endParaRPr lang="en-US" sz="1800" dirty="0"/>
          </a:p>
          <a:p>
            <a:pPr marL="285750" lvl="2" indent="-285750"/>
            <a:r>
              <a:rPr lang="en-US" sz="1800" dirty="0">
                <a:solidFill>
                  <a:srgbClr val="7030A0"/>
                </a:solidFill>
              </a:rPr>
              <a:t>Reporting</a:t>
            </a:r>
          </a:p>
          <a:p>
            <a:pPr marL="537750" lvl="3" indent="-285750"/>
            <a:r>
              <a:rPr lang="en-US" dirty="0"/>
              <a:t>Summarize analysis results</a:t>
            </a:r>
          </a:p>
          <a:p>
            <a:pPr marL="537750" lvl="3" indent="-285750"/>
            <a:r>
              <a:rPr lang="en-US" dirty="0"/>
              <a:t>Suggest measures to be taken </a:t>
            </a:r>
          </a:p>
          <a:p>
            <a:pPr marL="537750" lvl="3" indent="-285750"/>
            <a:r>
              <a:rPr lang="en-US" dirty="0"/>
              <a:t>Write a report</a:t>
            </a:r>
          </a:p>
          <a:p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6156176" y="1628800"/>
            <a:ext cx="2304256" cy="4176464"/>
            <a:chOff x="6156176" y="1628800"/>
            <a:chExt cx="2304256" cy="4176464"/>
          </a:xfrm>
        </p:grpSpPr>
        <p:sp>
          <p:nvSpPr>
            <p:cNvPr id="12" name="Rektangel 11"/>
            <p:cNvSpPr/>
            <p:nvPr/>
          </p:nvSpPr>
          <p:spPr>
            <a:xfrm>
              <a:off x="6156176" y="3777581"/>
              <a:ext cx="936104" cy="43204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6156176" y="1628800"/>
              <a:ext cx="2304256" cy="4176464"/>
              <a:chOff x="6156176" y="1628800"/>
              <a:chExt cx="2304256" cy="4176464"/>
            </a:xfrm>
          </p:grpSpPr>
          <p:grpSp>
            <p:nvGrpSpPr>
              <p:cNvPr id="14" name="Grupp 13"/>
              <p:cNvGrpSpPr/>
              <p:nvPr/>
            </p:nvGrpSpPr>
            <p:grpSpPr>
              <a:xfrm>
                <a:off x="6156176" y="1628800"/>
                <a:ext cx="936104" cy="4176464"/>
                <a:chOff x="6156176" y="1628800"/>
                <a:chExt cx="936104" cy="3816424"/>
              </a:xfrm>
            </p:grpSpPr>
            <p:sp>
              <p:nvSpPr>
                <p:cNvPr id="18" name="Rektangel 17"/>
                <p:cNvSpPr/>
                <p:nvPr/>
              </p:nvSpPr>
              <p:spPr>
                <a:xfrm>
                  <a:off x="6156176" y="1628800"/>
                  <a:ext cx="936104" cy="19442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9" name="Rektangel 18"/>
                <p:cNvSpPr/>
                <p:nvPr/>
              </p:nvSpPr>
              <p:spPr>
                <a:xfrm>
                  <a:off x="6156176" y="4009272"/>
                  <a:ext cx="936104" cy="1435952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5" name="textruta 14"/>
              <p:cNvSpPr txBox="1"/>
              <p:nvPr/>
            </p:nvSpPr>
            <p:spPr>
              <a:xfrm>
                <a:off x="7164288" y="1628800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 smtClean="0"/>
                  <a:t>Preparation</a:t>
                </a:r>
                <a:endParaRPr lang="sv-SE" sz="1200" dirty="0"/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7164288" y="3778623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 err="1" smtClean="0"/>
                  <a:t>Field</a:t>
                </a:r>
                <a:r>
                  <a:rPr lang="sv-SE" sz="1200" dirty="0" smtClean="0"/>
                  <a:t> </a:t>
                </a:r>
                <a:r>
                  <a:rPr lang="sv-SE" sz="1200" dirty="0" err="1" smtClean="0"/>
                  <a:t>work</a:t>
                </a:r>
                <a:endParaRPr lang="sv-SE" sz="1200" dirty="0"/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7164288" y="4221088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 err="1" smtClean="0"/>
                  <a:t>Reporting</a:t>
                </a:r>
                <a:endParaRPr lang="sv-SE" sz="1200" dirty="0"/>
              </a:p>
            </p:txBody>
          </p:sp>
        </p:grpSp>
      </p:grpSp>
      <p:sp>
        <p:nvSpPr>
          <p:cNvPr id="20" name="textruta 19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8</a:t>
            </a:r>
            <a:endParaRPr lang="sv-SE" dirty="0"/>
          </a:p>
        </p:txBody>
      </p:sp>
      <p:cxnSp>
        <p:nvCxnSpPr>
          <p:cNvPr id="21" name="Rak 20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6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of polluted soil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Spills </a:t>
            </a:r>
            <a:r>
              <a:rPr lang="en-US" dirty="0"/>
              <a:t>of hydrocarbons, old </a:t>
            </a:r>
            <a:r>
              <a:rPr lang="en-US" dirty="0" smtClean="0"/>
              <a:t>barrels, wood impregnations </a:t>
            </a:r>
          </a:p>
          <a:p>
            <a:endParaRPr lang="en-US" dirty="0"/>
          </a:p>
          <a:p>
            <a:pPr marL="285750" lvl="2" indent="-285750"/>
            <a:r>
              <a:rPr lang="en-US" sz="1800" i="1" u="sng" dirty="0"/>
              <a:t>Polluted soil can be </a:t>
            </a:r>
            <a:r>
              <a:rPr lang="en-US" sz="1800" i="1" u="sng" dirty="0" smtClean="0"/>
              <a:t>treated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  </a:t>
            </a:r>
            <a:r>
              <a:rPr lang="en-US" sz="1800" b="1" dirty="0" smtClean="0">
                <a:sym typeface="Wingdings" pitchFamily="2" charset="2"/>
              </a:rPr>
              <a:t>E</a:t>
            </a:r>
            <a:r>
              <a:rPr lang="en-US" sz="1800" b="1" dirty="0" smtClean="0"/>
              <a:t>xpensive</a:t>
            </a:r>
          </a:p>
          <a:p>
            <a:pPr marL="285750" lvl="2" indent="-285750"/>
            <a:endParaRPr lang="en-US" sz="1800" dirty="0" smtClean="0"/>
          </a:p>
          <a:p>
            <a:pPr marL="285750" lvl="2" indent="-285750"/>
            <a:r>
              <a:rPr lang="en-US" sz="1800" dirty="0" smtClean="0"/>
              <a:t>Excavate	          </a:t>
            </a:r>
            <a:r>
              <a:rPr lang="en-US" sz="1800" i="1" dirty="0" smtClean="0"/>
              <a:t>Ex-situ</a:t>
            </a:r>
            <a:r>
              <a:rPr lang="en-US" sz="1800" dirty="0" smtClean="0"/>
              <a:t> treatment		           </a:t>
            </a:r>
            <a:r>
              <a:rPr lang="en-US" sz="1800" i="1" dirty="0" smtClean="0"/>
              <a:t>In-situ</a:t>
            </a:r>
            <a:r>
              <a:rPr lang="en-US" sz="1800" dirty="0" smtClean="0"/>
              <a:t> treatment</a:t>
            </a:r>
            <a:endParaRPr lang="en-US" i="1" dirty="0" smtClean="0"/>
          </a:p>
          <a:p>
            <a:pPr marL="285750" lvl="2" indent="-285750"/>
            <a:endParaRPr lang="en-US" i="1" dirty="0"/>
          </a:p>
          <a:p>
            <a:pPr marL="285750" lvl="2" indent="-285750"/>
            <a:endParaRPr lang="en-US" i="1" dirty="0" smtClean="0"/>
          </a:p>
          <a:p>
            <a:pPr marL="1941750" lvl="5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  </a:t>
            </a:r>
            <a:r>
              <a:rPr lang="en-US" sz="1800" b="1" dirty="0" smtClean="0">
                <a:sym typeface="Wingdings" panose="05000000000000000000" pitchFamily="2" charset="2"/>
              </a:rPr>
              <a:t></a:t>
            </a:r>
            <a:endParaRPr lang="en-US" sz="1800" b="1" dirty="0"/>
          </a:p>
          <a:p>
            <a:pPr marL="285750" lvl="2" indent="-285750"/>
            <a:endParaRPr lang="en-US" i="1" dirty="0" smtClean="0"/>
          </a:p>
          <a:p>
            <a:pPr marL="285750" lvl="2" indent="-285750"/>
            <a:endParaRPr lang="en-US" i="1" dirty="0" smtClean="0"/>
          </a:p>
          <a:p>
            <a:pPr marL="285750" lvl="2" indent="-285750"/>
            <a:endParaRPr lang="en-US" i="1" dirty="0" smtClean="0"/>
          </a:p>
          <a:p>
            <a:pPr marL="2398950" lvl="6" indent="0">
              <a:buNone/>
            </a:pPr>
            <a:r>
              <a:rPr lang="en-US" sz="1800" i="1" dirty="0"/>
              <a:t> </a:t>
            </a:r>
            <a:r>
              <a:rPr lang="en-US" sz="1800" i="1" dirty="0" smtClean="0"/>
              <a:t> - Separate/Washing	                     - Biological/chemical </a:t>
            </a:r>
            <a:endParaRPr lang="en-US" sz="1800" i="1" dirty="0"/>
          </a:p>
          <a:p>
            <a:pPr marL="2398950" lvl="6" indent="0">
              <a:buNone/>
            </a:pPr>
            <a:r>
              <a:rPr lang="en-US" sz="1800" i="1" dirty="0" smtClean="0"/>
              <a:t>  - Landfill</a:t>
            </a:r>
            <a:endParaRPr lang="en-US" sz="1800" i="1" dirty="0"/>
          </a:p>
          <a:p>
            <a:pPr marL="0" lvl="2" indent="0">
              <a:buNone/>
            </a:pPr>
            <a:endParaRPr lang="en-US" sz="1800" b="1" i="1" dirty="0" smtClean="0">
              <a:solidFill>
                <a:srgbClr val="FF0000"/>
              </a:solidFill>
            </a:endParaRPr>
          </a:p>
          <a:p>
            <a:pPr marL="0" lvl="2" indent="0">
              <a:buNone/>
            </a:pPr>
            <a:r>
              <a:rPr lang="en-US" sz="1800" b="1" i="1" dirty="0" smtClean="0"/>
              <a:t>Routines </a:t>
            </a:r>
            <a:r>
              <a:rPr lang="en-US" sz="1800" b="1" i="1" dirty="0"/>
              <a:t>to prevent, legislation to </a:t>
            </a:r>
            <a:r>
              <a:rPr lang="en-US" sz="1800" b="1" i="1" dirty="0" smtClean="0"/>
              <a:t>prohibit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676456" y="353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9</a:t>
            </a:r>
            <a:endParaRPr lang="sv-SE" dirty="0"/>
          </a:p>
        </p:txBody>
      </p:sp>
      <p:cxnSp>
        <p:nvCxnSpPr>
          <p:cNvPr id="5" name="Rak 4"/>
          <p:cNvCxnSpPr/>
          <p:nvPr/>
        </p:nvCxnSpPr>
        <p:spPr>
          <a:xfrm>
            <a:off x="546100" y="1226344"/>
            <a:ext cx="676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 10"/>
          <p:cNvGrpSpPr/>
          <p:nvPr/>
        </p:nvGrpSpPr>
        <p:grpSpPr>
          <a:xfrm>
            <a:off x="546100" y="692696"/>
            <a:ext cx="7897968" cy="5040560"/>
            <a:chOff x="546100" y="692696"/>
            <a:chExt cx="7897968" cy="5040560"/>
          </a:xfrm>
        </p:grpSpPr>
        <p:grpSp>
          <p:nvGrpSpPr>
            <p:cNvPr id="10" name="Grupp 9"/>
            <p:cNvGrpSpPr/>
            <p:nvPr/>
          </p:nvGrpSpPr>
          <p:grpSpPr>
            <a:xfrm>
              <a:off x="546100" y="692696"/>
              <a:ext cx="7897968" cy="5040560"/>
              <a:chOff x="546100" y="692696"/>
              <a:chExt cx="7897968" cy="5040560"/>
            </a:xfrm>
          </p:grpSpPr>
          <p:pic>
            <p:nvPicPr>
              <p:cNvPr id="1026" name="Picture 2" descr="C:\Users\SELF12901\AppData\Local\Microsoft\Windows\Temporary Internet Files\Content.IE5\DDO0OKF4\MC90039119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633" y="3284984"/>
                <a:ext cx="932688" cy="802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SELF12901\AppData\Local\Microsoft\Windows\Temporary Internet Files\Content.IE5\23ASAC52\MC900383854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0" y="4176681"/>
                <a:ext cx="914400" cy="695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:\Users\SELF12901\AppData\Local\Microsoft\Windows\Temporary Internet Files\Content.IE5\DDO0OKF4\MC900355567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977" y="4069239"/>
                <a:ext cx="909828" cy="910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SELF12901\AppData\Local\Microsoft\Windows\Temporary Internet Files\Content.IE5\LER83LXR\MP900439361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3462384"/>
                <a:ext cx="2003663" cy="133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9" descr="C:\Users\SELF12901\AppData\Local\Microsoft\Windows\Temporary Internet Files\Content.IE5\23ASAC52\MC900082351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1463" y="692696"/>
                <a:ext cx="1712605" cy="1715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Bildobjekt 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75" t="32319" r="32533" b="13508"/>
              <a:stretch/>
            </p:blipFill>
            <p:spPr>
              <a:xfrm>
                <a:off x="6731463" y="3284984"/>
                <a:ext cx="1153682" cy="1690577"/>
              </a:xfrm>
              <a:prstGeom prst="rect">
                <a:avLst/>
              </a:prstGeom>
            </p:spPr>
          </p:pic>
          <p:cxnSp>
            <p:nvCxnSpPr>
              <p:cNvPr id="8" name="Rak 7"/>
              <p:cNvCxnSpPr/>
              <p:nvPr/>
            </p:nvCxnSpPr>
            <p:spPr>
              <a:xfrm>
                <a:off x="5364088" y="2780928"/>
                <a:ext cx="0" cy="29523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Nedåtböjd 8"/>
              <p:cNvSpPr/>
              <p:nvPr/>
            </p:nvSpPr>
            <p:spPr>
              <a:xfrm rot="21034242">
                <a:off x="5972199" y="3174332"/>
                <a:ext cx="1368152" cy="504056"/>
              </a:xfrm>
              <a:prstGeom prst="curved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4" name="Picture 10" descr="C:\Users\SELF12901\AppData\Local\Microsoft\Windows\Temporary Internet Files\Content.IE5\DDO0OKF4\MC900438738[1]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76" t="23747" r="26483"/>
              <a:stretch/>
            </p:blipFill>
            <p:spPr bwMode="auto">
              <a:xfrm>
                <a:off x="5667517" y="3787056"/>
                <a:ext cx="906856" cy="837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6" name="Picture 12" descr="C:\Users\SELF12901\AppData\Local\Microsoft\Windows\Temporary Internet Files\Content.IE5\DDO0OKF4\MC900348667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631" y="2409451"/>
              <a:ext cx="910742" cy="91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3920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ull colour title + border content 2">
      <a:dk1>
        <a:srgbClr val="545861"/>
      </a:dk1>
      <a:lt1>
        <a:srgbClr val="FFFFFF"/>
      </a:lt1>
      <a:dk2>
        <a:srgbClr val="95D6D7"/>
      </a:dk2>
      <a:lt2>
        <a:srgbClr val="90959D"/>
      </a:lt2>
      <a:accent1>
        <a:srgbClr val="00A7B9"/>
      </a:accent1>
      <a:accent2>
        <a:srgbClr val="68BD49"/>
      </a:accent2>
      <a:accent3>
        <a:srgbClr val="95D6D7"/>
      </a:accent3>
      <a:accent4>
        <a:srgbClr val="464A52"/>
      </a:accent4>
      <a:accent5>
        <a:srgbClr val="68BD49"/>
      </a:accent5>
      <a:accent6>
        <a:srgbClr val="90959D"/>
      </a:accent6>
      <a:hlink>
        <a:srgbClr val="43163E"/>
      </a:hlink>
      <a:folHlink>
        <a:srgbClr val="FDB917"/>
      </a:folHlink>
    </a:clrScheme>
    <a:fontScheme name="full colour title + border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colour title + border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2 - Utan förstasidesbild">
  <a:themeElements>
    <a:clrScheme name="full colour title + border content 2">
      <a:dk1>
        <a:srgbClr val="545861"/>
      </a:dk1>
      <a:lt1>
        <a:srgbClr val="FFFFFF"/>
      </a:lt1>
      <a:dk2>
        <a:srgbClr val="95D6D7"/>
      </a:dk2>
      <a:lt2>
        <a:srgbClr val="90959D"/>
      </a:lt2>
      <a:accent1>
        <a:srgbClr val="00A7B9"/>
      </a:accent1>
      <a:accent2>
        <a:srgbClr val="68BD49"/>
      </a:accent2>
      <a:accent3>
        <a:srgbClr val="95D6D7"/>
      </a:accent3>
      <a:accent4>
        <a:srgbClr val="464A52"/>
      </a:accent4>
      <a:accent5>
        <a:srgbClr val="68BD49"/>
      </a:accent5>
      <a:accent6>
        <a:srgbClr val="90959D"/>
      </a:accent6>
      <a:hlink>
        <a:srgbClr val="43163E"/>
      </a:hlink>
      <a:folHlink>
        <a:srgbClr val="FDB917"/>
      </a:folHlink>
    </a:clrScheme>
    <a:fontScheme name="full colour title + border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colour title + border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3 - Stor förstasidesbild">
  <a:themeElements>
    <a:clrScheme name="Full page image + bottom line content 2">
      <a:dk1>
        <a:srgbClr val="545861"/>
      </a:dk1>
      <a:lt1>
        <a:srgbClr val="FFFFFF"/>
      </a:lt1>
      <a:dk2>
        <a:srgbClr val="95D6D7"/>
      </a:dk2>
      <a:lt2>
        <a:srgbClr val="90959D"/>
      </a:lt2>
      <a:accent1>
        <a:srgbClr val="00A7B9"/>
      </a:accent1>
      <a:accent2>
        <a:srgbClr val="68BD49"/>
      </a:accent2>
      <a:accent3>
        <a:srgbClr val="95D6D7"/>
      </a:accent3>
      <a:accent4>
        <a:srgbClr val="464A52"/>
      </a:accent4>
      <a:accent5>
        <a:srgbClr val="68BD49"/>
      </a:accent5>
      <a:accent6>
        <a:srgbClr val="90959D"/>
      </a:accent6>
      <a:hlink>
        <a:srgbClr val="43163E"/>
      </a:hlink>
      <a:folHlink>
        <a:srgbClr val="FDB917"/>
      </a:folHlink>
    </a:clrScheme>
    <a:fontScheme name="Full page image + bottom line 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page image + bottom line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0086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4 - Liten förstasidesbild">
  <a:themeElements>
    <a:clrScheme name="Half image title + keylines content 2">
      <a:dk1>
        <a:srgbClr val="545861"/>
      </a:dk1>
      <a:lt1>
        <a:srgbClr val="FFFFFF"/>
      </a:lt1>
      <a:dk2>
        <a:srgbClr val="95D6D7"/>
      </a:dk2>
      <a:lt2>
        <a:srgbClr val="90959D"/>
      </a:lt2>
      <a:accent1>
        <a:srgbClr val="00A7B9"/>
      </a:accent1>
      <a:accent2>
        <a:srgbClr val="68BD49"/>
      </a:accent2>
      <a:accent3>
        <a:srgbClr val="95D6D7"/>
      </a:accent3>
      <a:accent4>
        <a:srgbClr val="464A52"/>
      </a:accent4>
      <a:accent5>
        <a:srgbClr val="AAD0D9"/>
      </a:accent5>
      <a:accent6>
        <a:srgbClr val="5EAB41"/>
      </a:accent6>
      <a:hlink>
        <a:srgbClr val="43163E"/>
      </a:hlink>
      <a:folHlink>
        <a:srgbClr val="FDB917"/>
      </a:folHlink>
    </a:clrScheme>
    <a:fontScheme name="Half image title + keylines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lf image title + keylines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0086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9772</TotalTime>
  <Words>902</Words>
  <Application>Microsoft Office PowerPoint</Application>
  <PresentationFormat>Bildspel på skärmen (4:3)</PresentationFormat>
  <Paragraphs>276</Paragraphs>
  <Slides>19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Blank</vt:lpstr>
      <vt:lpstr>Tema 2 - Utan förstasidesbild</vt:lpstr>
      <vt:lpstr>Tema 3 - Stor förstasidesbild</vt:lpstr>
      <vt:lpstr>Tema 4 - Liten förstasidesbild</vt:lpstr>
      <vt:lpstr>Lisa Förlin, Lund, Sweden</vt:lpstr>
      <vt:lpstr>Studies – Lund University</vt:lpstr>
      <vt:lpstr>Studies – Seattle, University of Washington</vt:lpstr>
      <vt:lpstr>Studies – the end </vt:lpstr>
      <vt:lpstr>To work as a consultant</vt:lpstr>
      <vt:lpstr>WSP – In short</vt:lpstr>
      <vt:lpstr>My work – it’s profitable to clean the environment</vt:lpstr>
      <vt:lpstr>Contaminated land project</vt:lpstr>
      <vt:lpstr>Remediation of polluted soil</vt:lpstr>
      <vt:lpstr>Planetary boundaries </vt:lpstr>
      <vt:lpstr>Explanation</vt:lpstr>
      <vt:lpstr>Explanation</vt:lpstr>
      <vt:lpstr>Explanation</vt:lpstr>
      <vt:lpstr>Explanation</vt:lpstr>
      <vt:lpstr>Explanation</vt:lpstr>
      <vt:lpstr>Explanation</vt:lpstr>
      <vt:lpstr>Example: Chemical pollution</vt:lpstr>
      <vt:lpstr>My own company</vt:lpstr>
      <vt:lpstr>Thank you for your attention!</vt:lpstr>
    </vt:vector>
  </TitlesOfParts>
  <Company>WSP Group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Förlin, Lisa (WSP Environmental, Helsingborg)</dc:creator>
  <cp:lastModifiedBy>Förlin, Lisa</cp:lastModifiedBy>
  <cp:revision>104</cp:revision>
  <cp:lastPrinted>2014-04-09T21:15:30Z</cp:lastPrinted>
  <dcterms:created xsi:type="dcterms:W3CDTF">2012-12-17T14:07:49Z</dcterms:created>
  <dcterms:modified xsi:type="dcterms:W3CDTF">2014-04-10T11:36:03Z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Template_">
    <vt:bool>true</vt:bool>
  </property>
</Properties>
</file>